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 Mono Medium"/>
      <p:regular r:id="rId28"/>
      <p:bold r:id="rId29"/>
      <p:italic r:id="rId30"/>
      <p:boldItalic r:id="rId31"/>
    </p:embeddedFont>
    <p:embeddedFont>
      <p:font typeface="Roche Sans Medium"/>
      <p:regular r:id="rId32"/>
      <p:bold r:id="rId33"/>
      <p:italic r:id="rId34"/>
      <p:boldItalic r:id="rId35"/>
    </p:embeddedFont>
    <p:embeddedFont>
      <p:font typeface="Roboto Mono Light"/>
      <p:regular r:id="rId36"/>
      <p:bold r:id="rId37"/>
      <p:italic r:id="rId38"/>
      <p:boldItalic r:id="rId39"/>
    </p:embeddedFont>
    <p:embeddedFont>
      <p:font typeface="Roche Sans Light"/>
      <p:regular r:id="rId40"/>
      <p:bold r:id="rId41"/>
      <p:italic r:id="rId42"/>
      <p:boldItalic r:id="rId43"/>
    </p:embeddedFont>
    <p:embeddedFont>
      <p:font typeface="Roche Serif Light"/>
      <p:regular r:id="rId44"/>
      <p:bold r:id="rId45"/>
      <p:italic r:id="rId46"/>
      <p:boldItalic r:id="rId47"/>
    </p:embeddedFont>
    <p:embeddedFont>
      <p:font typeface="Roche Sans Condensed Light"/>
      <p:regular r:id="rId48"/>
      <p:bold r:id="rId49"/>
      <p:italic r:id="rId50"/>
      <p:boldItalic r:id="rId51"/>
    </p:embeddedFont>
    <p:embeddedFont>
      <p:font typeface="Roboto Mono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cheSansLight-regular.fntdata"/><Relationship Id="rId42" Type="http://schemas.openxmlformats.org/officeDocument/2006/relationships/font" Target="fonts/RocheSansLight-italic.fntdata"/><Relationship Id="rId41" Type="http://schemas.openxmlformats.org/officeDocument/2006/relationships/font" Target="fonts/RocheSansLight-bold.fntdata"/><Relationship Id="rId44" Type="http://schemas.openxmlformats.org/officeDocument/2006/relationships/font" Target="fonts/RocheSerifLight-regular.fntdata"/><Relationship Id="rId43" Type="http://schemas.openxmlformats.org/officeDocument/2006/relationships/font" Target="fonts/RocheSansLight-boldItalic.fntdata"/><Relationship Id="rId46" Type="http://schemas.openxmlformats.org/officeDocument/2006/relationships/font" Target="fonts/RocheSerifLight-italic.fntdata"/><Relationship Id="rId45" Type="http://schemas.openxmlformats.org/officeDocument/2006/relationships/font" Target="fonts/RocheSerif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cheSansCondensedLight-regular.fntdata"/><Relationship Id="rId47" Type="http://schemas.openxmlformats.org/officeDocument/2006/relationships/font" Target="fonts/RocheSerifLight-boldItalic.fntdata"/><Relationship Id="rId49" Type="http://schemas.openxmlformats.org/officeDocument/2006/relationships/font" Target="fonts/RocheSansCondensed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Medium-boldItalic.fntdata"/><Relationship Id="rId30" Type="http://schemas.openxmlformats.org/officeDocument/2006/relationships/font" Target="fonts/RobotoMonoMedium-italic.fntdata"/><Relationship Id="rId33" Type="http://schemas.openxmlformats.org/officeDocument/2006/relationships/font" Target="fonts/RocheSansMedium-bold.fntdata"/><Relationship Id="rId32" Type="http://schemas.openxmlformats.org/officeDocument/2006/relationships/font" Target="fonts/RocheSansMedium-regular.fntdata"/><Relationship Id="rId35" Type="http://schemas.openxmlformats.org/officeDocument/2006/relationships/font" Target="fonts/RocheSansMedium-boldItalic.fntdata"/><Relationship Id="rId34" Type="http://schemas.openxmlformats.org/officeDocument/2006/relationships/font" Target="fonts/RocheSansMedium-italic.fntdata"/><Relationship Id="rId37" Type="http://schemas.openxmlformats.org/officeDocument/2006/relationships/font" Target="fonts/RobotoMonoLight-bold.fntdata"/><Relationship Id="rId36" Type="http://schemas.openxmlformats.org/officeDocument/2006/relationships/font" Target="fonts/RobotoMonoLight-regular.fntdata"/><Relationship Id="rId39" Type="http://schemas.openxmlformats.org/officeDocument/2006/relationships/font" Target="fonts/RobotoMonoLight-boldItalic.fntdata"/><Relationship Id="rId38" Type="http://schemas.openxmlformats.org/officeDocument/2006/relationships/font" Target="fonts/RobotoMonoLight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MonoMedium-regular.fntdata"/><Relationship Id="rId27" Type="http://schemas.openxmlformats.org/officeDocument/2006/relationships/slide" Target="slides/slide22.xml"/><Relationship Id="rId29" Type="http://schemas.openxmlformats.org/officeDocument/2006/relationships/font" Target="fonts/RobotoMonoMedium-bold.fntdata"/><Relationship Id="rId51" Type="http://schemas.openxmlformats.org/officeDocument/2006/relationships/font" Target="fonts/RocheSansCondensedLight-boldItalic.fntdata"/><Relationship Id="rId50" Type="http://schemas.openxmlformats.org/officeDocument/2006/relationships/font" Target="fonts/RocheSansCondensedLight-italic.fntdata"/><Relationship Id="rId53" Type="http://schemas.openxmlformats.org/officeDocument/2006/relationships/font" Target="fonts/RobotoMono-bold.fntdata"/><Relationship Id="rId52" Type="http://schemas.openxmlformats.org/officeDocument/2006/relationships/font" Target="fonts/RobotoMono-regular.fntdata"/><Relationship Id="rId11" Type="http://schemas.openxmlformats.org/officeDocument/2006/relationships/slide" Target="slides/slide6.xml"/><Relationship Id="rId55" Type="http://schemas.openxmlformats.org/officeDocument/2006/relationships/font" Target="fonts/RobotoMono-boldItalic.fntdata"/><Relationship Id="rId10" Type="http://schemas.openxmlformats.org/officeDocument/2006/relationships/slide" Target="slides/slide5.xml"/><Relationship Id="rId54" Type="http://schemas.openxmlformats.org/officeDocument/2006/relationships/font" Target="fonts/RobotoMon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SLIDES_API1969805385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SLIDES_API1969805385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c262baae6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c262baae6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f4072ba2dc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f4072ba2dc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c262baae6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c262baae6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c262baae6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c262baae6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c262baae6d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c262baae6d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4072ba2dc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4072ba2dc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c262baae6d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c262baae6d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c262baae6d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c262baae6d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c262baae6d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c262baae6d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f4072ba2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f4072ba2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SLIDES_API1969805385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SLIDES_API1969805385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f4072ba2d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f4072ba2d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f4072ba2dc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f4072ba2dc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SLIDES_API1969805385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SLIDES_API1969805385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c262baae6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c262baae6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f4072ba2dc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f4072ba2dc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f4072ba2d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f4072ba2d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c262baae6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c262baae6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c262baae6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c262baae6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c262baae6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c262baae6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c262baae6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c262baae6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- Blank" type="title">
  <p:cSld name="TITLE">
    <p:bg>
      <p:bgPr>
        <a:solidFill>
          <a:srgbClr val="000000">
            <a:alpha val="0"/>
          </a:srgbClr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5544">
          <p15:clr>
            <a:srgbClr val="FA7B17"/>
          </p15:clr>
        </p15:guide>
        <p15:guide id="2" orient="horz" pos="3075">
          <p15:clr>
            <a:srgbClr val="FA7B17"/>
          </p15:clr>
        </p15:guide>
        <p15:guide id="3" pos="360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6 - Title and 3 columns">
  <p:cSld name="TITLE_AND_BODY_2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/>
          <p:nvPr>
            <p:ph idx="1" type="body"/>
          </p:nvPr>
        </p:nvSpPr>
        <p:spPr>
          <a:xfrm flipH="1">
            <a:off x="571400" y="1442675"/>
            <a:ext cx="2609100" cy="3360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indent="-317500" lvl="1" marL="91440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 flipH="1">
            <a:off x="3381700" y="1442675"/>
            <a:ext cx="2609100" cy="3360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indent="-317500" lvl="1" marL="91440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1"/>
          <p:cNvSpPr txBox="1"/>
          <p:nvPr>
            <p:ph idx="3" type="body"/>
          </p:nvPr>
        </p:nvSpPr>
        <p:spPr>
          <a:xfrm flipH="1">
            <a:off x="6192000" y="1442675"/>
            <a:ext cx="2609100" cy="3360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indent="-317500" lvl="1" marL="91440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4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06B69"/>
              </a:buClr>
              <a:buSzPts val="1700"/>
              <a:buFont typeface="Roche Sans Condensed Light"/>
              <a:buNone/>
              <a:defRPr sz="1700">
                <a:solidFill>
                  <a:srgbClr val="706B69"/>
                </a:solidFill>
                <a:latin typeface="Roche Sans Condensed Light"/>
                <a:ea typeface="Roche Sans Condensed Light"/>
                <a:cs typeface="Roche Sans Condensed Light"/>
                <a:sym typeface="Roche Sans Condense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131">
          <p15:clr>
            <a:srgbClr val="FA7B17"/>
          </p15:clr>
        </p15:guide>
        <p15:guide id="2" pos="3773">
          <p15:clr>
            <a:srgbClr val="FA7B17"/>
          </p15:clr>
        </p15:guide>
        <p15:guide id="3" pos="2004">
          <p15:clr>
            <a:srgbClr val="FA7B17"/>
          </p15:clr>
        </p15:guide>
        <p15:guide id="4" pos="3900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5 - Title and 2 columns">
  <p:cSld name="TITLE_AND_BODY_2_2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idx="1" type="body"/>
          </p:nvPr>
        </p:nvSpPr>
        <p:spPr>
          <a:xfrm flipH="1">
            <a:off x="571450" y="1442675"/>
            <a:ext cx="3926700" cy="3360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indent="-317500" lvl="1" marL="91440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2"/>
          <p:cNvSpPr txBox="1"/>
          <p:nvPr>
            <p:ph idx="2" type="body"/>
          </p:nvPr>
        </p:nvSpPr>
        <p:spPr>
          <a:xfrm flipH="1">
            <a:off x="4869300" y="1442675"/>
            <a:ext cx="3926700" cy="3360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indent="-317500" lvl="1" marL="91440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2"/>
          <p:cNvSpPr txBox="1"/>
          <p:nvPr>
            <p:ph idx="3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06B69"/>
              </a:buClr>
              <a:buSzPts val="1700"/>
              <a:buFont typeface="Roche Sans Condensed Light"/>
              <a:buNone/>
              <a:defRPr sz="1700">
                <a:solidFill>
                  <a:srgbClr val="706B69"/>
                </a:solidFill>
                <a:latin typeface="Roche Sans Condensed Light"/>
                <a:ea typeface="Roche Sans Condensed Light"/>
                <a:cs typeface="Roche Sans Condensed Light"/>
                <a:sym typeface="Roche Sans Condense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9" name="Google Shape;69;p12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070">
          <p15:clr>
            <a:srgbClr val="FA7B17"/>
          </p15:clr>
        </p15:guide>
        <p15:guide id="2" pos="2834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7 - Quote (long)">
  <p:cSld name="TITLE_AND_BODY_2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idx="1" type="subTitle"/>
          </p:nvPr>
        </p:nvSpPr>
        <p:spPr>
          <a:xfrm>
            <a:off x="1675600" y="1002600"/>
            <a:ext cx="5793000" cy="2664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che Serif Light"/>
              <a:buNone/>
              <a:defRPr i="1" sz="3000">
                <a:solidFill>
                  <a:srgbClr val="000000"/>
                </a:solidFill>
                <a:latin typeface="Roche Serif Light"/>
                <a:ea typeface="Roche Serif Light"/>
                <a:cs typeface="Roche Serif Light"/>
                <a:sym typeface="Roche Serif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"/>
                <a:ea typeface="Roche Serif Light"/>
                <a:cs typeface="Roche Serif Light"/>
                <a:sym typeface="Roche Serif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"/>
                <a:ea typeface="Roche Serif Light"/>
                <a:cs typeface="Roche Serif Light"/>
                <a:sym typeface="Roche Serif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"/>
                <a:ea typeface="Roche Serif Light"/>
                <a:cs typeface="Roche Serif Light"/>
                <a:sym typeface="Roche Serif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"/>
                <a:ea typeface="Roche Serif Light"/>
                <a:cs typeface="Roche Serif Light"/>
                <a:sym typeface="Roche Serif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"/>
                <a:ea typeface="Roche Serif Light"/>
                <a:cs typeface="Roche Serif Light"/>
                <a:sym typeface="Roche Serif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"/>
                <a:ea typeface="Roche Serif Light"/>
                <a:cs typeface="Roche Serif Light"/>
                <a:sym typeface="Roche Serif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"/>
                <a:ea typeface="Roche Serif Light"/>
                <a:cs typeface="Roche Serif Light"/>
                <a:sym typeface="Roche Serif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"/>
                <a:ea typeface="Roche Serif Light"/>
                <a:cs typeface="Roche Serif Light"/>
                <a:sym typeface="Roche Serif Light"/>
              </a:defRPr>
            </a:lvl9pPr>
          </a:lstStyle>
          <a:p/>
        </p:txBody>
      </p:sp>
      <p:sp>
        <p:nvSpPr>
          <p:cNvPr id="72" name="Google Shape;72;p13"/>
          <p:cNvSpPr txBox="1"/>
          <p:nvPr>
            <p:ph idx="2" type="subTitle"/>
          </p:nvPr>
        </p:nvSpPr>
        <p:spPr>
          <a:xfrm>
            <a:off x="1675600" y="3726225"/>
            <a:ext cx="5793000" cy="35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che Sans Light"/>
              <a:buNone/>
              <a:defRPr sz="14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"/>
                <a:ea typeface="Roche Sans Light"/>
                <a:cs typeface="Roche Sans Light"/>
                <a:sym typeface="Roche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"/>
                <a:ea typeface="Roche Sans Light"/>
                <a:cs typeface="Roche Sans Light"/>
                <a:sym typeface="Roche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"/>
                <a:ea typeface="Roche Sans Light"/>
                <a:cs typeface="Roche Sans Light"/>
                <a:sym typeface="Roche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"/>
                <a:ea typeface="Roche Sans Light"/>
                <a:cs typeface="Roche Sans Light"/>
                <a:sym typeface="Roche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"/>
                <a:ea typeface="Roche Sans Light"/>
                <a:cs typeface="Roche Sans Light"/>
                <a:sym typeface="Roche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"/>
                <a:ea typeface="Roche Sans Light"/>
                <a:cs typeface="Roche Sans Light"/>
                <a:sym typeface="Roche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"/>
                <a:ea typeface="Roche Sans Light"/>
                <a:cs typeface="Roche Sans Light"/>
                <a:sym typeface="Roche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"/>
                <a:ea typeface="Roche Sans Light"/>
                <a:cs typeface="Roche Sans Light"/>
                <a:sym typeface="Roche Sa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054">
          <p15:clr>
            <a:srgbClr val="FA7B17"/>
          </p15:clr>
        </p15:guide>
        <p15:guide id="2" pos="4706">
          <p15:clr>
            <a:srgbClr val="FA7B17"/>
          </p15:clr>
        </p15:guide>
        <p15:guide id="3" orient="horz" pos="634">
          <p15:clr>
            <a:srgbClr val="FA7B17"/>
          </p15:clr>
        </p15:guide>
        <p15:guide id="4" orient="horz" pos="2310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8 - Quote (short)">
  <p:cSld name="TITLE_AND_BODY_2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3826350" y="1442675"/>
            <a:ext cx="4974600" cy="2546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che Serif Light"/>
              <a:buNone/>
              <a:defRPr i="1" sz="2000">
                <a:solidFill>
                  <a:srgbClr val="000000"/>
                </a:solidFill>
                <a:latin typeface="Roche Serif Light"/>
                <a:ea typeface="Roche Serif Light"/>
                <a:cs typeface="Roche Serif Light"/>
                <a:sym typeface="Roche Serif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"/>
                <a:ea typeface="Roche Serif Light"/>
                <a:cs typeface="Roche Serif Light"/>
                <a:sym typeface="Roche Serif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"/>
                <a:ea typeface="Roche Serif Light"/>
                <a:cs typeface="Roche Serif Light"/>
                <a:sym typeface="Roche Serif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"/>
                <a:ea typeface="Roche Serif Light"/>
                <a:cs typeface="Roche Serif Light"/>
                <a:sym typeface="Roche Serif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"/>
                <a:ea typeface="Roche Serif Light"/>
                <a:cs typeface="Roche Serif Light"/>
                <a:sym typeface="Roche Serif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"/>
                <a:ea typeface="Roche Serif Light"/>
                <a:cs typeface="Roche Serif Light"/>
                <a:sym typeface="Roche Serif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"/>
                <a:ea typeface="Roche Serif Light"/>
                <a:cs typeface="Roche Serif Light"/>
                <a:sym typeface="Roche Serif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"/>
                <a:ea typeface="Roche Serif Light"/>
                <a:cs typeface="Roche Serif Light"/>
                <a:sym typeface="Roche Serif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"/>
                <a:ea typeface="Roche Serif Light"/>
                <a:cs typeface="Roche Serif Light"/>
                <a:sym typeface="Roche Serif Light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2" type="subTitle"/>
          </p:nvPr>
        </p:nvSpPr>
        <p:spPr>
          <a:xfrm>
            <a:off x="3826350" y="3989525"/>
            <a:ext cx="4974600" cy="297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che Sans Light"/>
              <a:buNone/>
              <a:defRPr sz="14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6" name="Google Shape;76;p14"/>
          <p:cNvSpPr/>
          <p:nvPr>
            <p:ph idx="3" type="pic"/>
          </p:nvPr>
        </p:nvSpPr>
        <p:spPr>
          <a:xfrm>
            <a:off x="0" y="1442675"/>
            <a:ext cx="3345600" cy="2844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a - Cover">
  <p:cSld name="TITLE_2_1">
    <p:bg>
      <p:bgPr>
        <a:solidFill>
          <a:srgbClr val="F5F5F2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75" y="-3375"/>
            <a:ext cx="9144000" cy="5150400"/>
          </a:xfrm>
          <a:prstGeom prst="rect">
            <a:avLst/>
          </a:prstGeom>
          <a:solidFill>
            <a:srgbClr val="F5F5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4572000" y="1394801"/>
            <a:ext cx="4229100" cy="1581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4572100" y="3040033"/>
            <a:ext cx="4229100" cy="41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6" name="Google Shape;16;p3"/>
          <p:cNvSpPr/>
          <p:nvPr>
            <p:ph idx="2" type="pic"/>
          </p:nvPr>
        </p:nvSpPr>
        <p:spPr>
          <a:xfrm>
            <a:off x="0" y="-3450"/>
            <a:ext cx="4127100" cy="5150400"/>
          </a:xfrm>
          <a:prstGeom prst="rect">
            <a:avLst/>
          </a:prstGeom>
          <a:noFill/>
          <a:ln>
            <a:noFill/>
          </a:ln>
        </p:spPr>
      </p:sp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8632" y="264809"/>
            <a:ext cx="598050" cy="32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4572100" y="3542642"/>
            <a:ext cx="4229100" cy="52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4" type="subTitle"/>
          </p:nvPr>
        </p:nvSpPr>
        <p:spPr>
          <a:xfrm>
            <a:off x="4572100" y="4846784"/>
            <a:ext cx="4229100" cy="1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b - Alternative cover">
  <p:cSld name="TITLE_1">
    <p:bg>
      <p:bgPr>
        <a:solidFill>
          <a:srgbClr val="F5F5F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-75" y="-3375"/>
            <a:ext cx="9144000" cy="5150400"/>
          </a:xfrm>
          <a:prstGeom prst="rect">
            <a:avLst/>
          </a:prstGeom>
          <a:solidFill>
            <a:srgbClr val="F5F5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/>
        </p:nvSpPr>
        <p:spPr>
          <a:xfrm>
            <a:off x="571450" y="2393733"/>
            <a:ext cx="65499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706B69"/>
              </a:solidFill>
              <a:latin typeface="Roche Sans Condensed Light"/>
              <a:ea typeface="Roche Sans Condensed Light"/>
              <a:cs typeface="Roche Sans Condensed Light"/>
              <a:sym typeface="Roche Sans Condensed Light"/>
            </a:endParaRPr>
          </a:p>
        </p:txBody>
      </p:sp>
      <p:sp>
        <p:nvSpPr>
          <p:cNvPr id="23" name="Google Shape;23;p4"/>
          <p:cNvSpPr txBox="1"/>
          <p:nvPr>
            <p:ph idx="1" type="subTitle"/>
          </p:nvPr>
        </p:nvSpPr>
        <p:spPr>
          <a:xfrm>
            <a:off x="571450" y="2393733"/>
            <a:ext cx="6549900" cy="43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4" name="Google Shape;24;p4"/>
          <p:cNvSpPr txBox="1"/>
          <p:nvPr>
            <p:ph type="ctrTitle"/>
          </p:nvPr>
        </p:nvSpPr>
        <p:spPr>
          <a:xfrm>
            <a:off x="571450" y="586475"/>
            <a:ext cx="6976800" cy="169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cxnSp>
        <p:nvCxnSpPr>
          <p:cNvPr id="25" name="Google Shape;25;p4"/>
          <p:cNvCxnSpPr/>
          <p:nvPr/>
        </p:nvCxnSpPr>
        <p:spPr>
          <a:xfrm flipH="1">
            <a:off x="5658175" y="1130025"/>
            <a:ext cx="3493800" cy="404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8632" y="264809"/>
            <a:ext cx="598050" cy="32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 txBox="1"/>
          <p:nvPr>
            <p:ph idx="2" type="subTitle"/>
          </p:nvPr>
        </p:nvSpPr>
        <p:spPr>
          <a:xfrm>
            <a:off x="571450" y="2912299"/>
            <a:ext cx="4495200" cy="52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3" type="subTitle"/>
          </p:nvPr>
        </p:nvSpPr>
        <p:spPr>
          <a:xfrm>
            <a:off x="6016200" y="4840375"/>
            <a:ext cx="2784900" cy="1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"/>
                <a:ea typeface="Roche Sans Light"/>
                <a:cs typeface="Roche Sans Light"/>
                <a:sym typeface="Roche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 - Chapter divider" type="secHead">
  <p:cSld name="SECTION_HEADER">
    <p:bg>
      <p:bgPr>
        <a:solidFill>
          <a:srgbClr val="F5F5F2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-75" y="-3375"/>
            <a:ext cx="9144000" cy="5150400"/>
          </a:xfrm>
          <a:prstGeom prst="rect">
            <a:avLst/>
          </a:prstGeom>
          <a:solidFill>
            <a:srgbClr val="F5F5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 txBox="1"/>
          <p:nvPr>
            <p:ph type="title"/>
          </p:nvPr>
        </p:nvSpPr>
        <p:spPr>
          <a:xfrm>
            <a:off x="571450" y="2150850"/>
            <a:ext cx="8260800" cy="841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9pPr>
          </a:lstStyle>
          <a:p/>
        </p:txBody>
      </p:sp>
      <p:sp>
        <p:nvSpPr>
          <p:cNvPr id="32" name="Google Shape;32;p5"/>
          <p:cNvSpPr/>
          <p:nvPr/>
        </p:nvSpPr>
        <p:spPr>
          <a:xfrm rot="5400000">
            <a:off x="9126141" y="2565750"/>
            <a:ext cx="24900" cy="120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" name="Google Shape;3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8632" y="264809"/>
            <a:ext cx="598050" cy="321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" name="Google Shape;34;p5"/>
          <p:cNvCxnSpPr/>
          <p:nvPr/>
        </p:nvCxnSpPr>
        <p:spPr>
          <a:xfrm flipH="1">
            <a:off x="6914479" y="2571748"/>
            <a:ext cx="2222400" cy="257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" name="Google Shape;35;p5"/>
          <p:cNvCxnSpPr/>
          <p:nvPr/>
        </p:nvCxnSpPr>
        <p:spPr>
          <a:xfrm>
            <a:off x="6900875" y="-4750"/>
            <a:ext cx="2236200" cy="257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 - Table of contents">
  <p:cSld name="SECTION_HEADER_2">
    <p:bg>
      <p:bgPr>
        <a:solidFill>
          <a:srgbClr val="F5F5F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>
            <a:off x="-75" y="-3375"/>
            <a:ext cx="9144000" cy="5150400"/>
          </a:xfrm>
          <a:prstGeom prst="rect">
            <a:avLst/>
          </a:prstGeom>
          <a:solidFill>
            <a:srgbClr val="F5F5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6"/>
          <p:cNvSpPr txBox="1"/>
          <p:nvPr>
            <p:ph type="title"/>
          </p:nvPr>
        </p:nvSpPr>
        <p:spPr>
          <a:xfrm>
            <a:off x="571450" y="2150850"/>
            <a:ext cx="4304400" cy="841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9pPr>
          </a:lstStyle>
          <a:p/>
        </p:txBody>
      </p:sp>
      <p:cxnSp>
        <p:nvCxnSpPr>
          <p:cNvPr id="39" name="Google Shape;39;p6"/>
          <p:cNvCxnSpPr/>
          <p:nvPr/>
        </p:nvCxnSpPr>
        <p:spPr>
          <a:xfrm flipH="1">
            <a:off x="2805632" y="2571748"/>
            <a:ext cx="2222400" cy="257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6"/>
          <p:cNvCxnSpPr/>
          <p:nvPr/>
        </p:nvCxnSpPr>
        <p:spPr>
          <a:xfrm>
            <a:off x="2792028" y="-4750"/>
            <a:ext cx="2236200" cy="257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6"/>
          <p:cNvCxnSpPr/>
          <p:nvPr/>
        </p:nvCxnSpPr>
        <p:spPr>
          <a:xfrm>
            <a:off x="5039800" y="-3000"/>
            <a:ext cx="0" cy="5160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5641200" y="586475"/>
            <a:ext cx="3159900" cy="393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17500" lvl="0" marL="45720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 sz="1400"/>
            </a:lvl1pPr>
            <a:lvl2pPr indent="-3175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/>
            </a:lvl2pPr>
            <a:lvl3pPr indent="-3175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/>
            </a:lvl3pPr>
            <a:lvl4pPr indent="-3175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indent="-3175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indent="-3175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indent="-3175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indent="-3175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pic>
        <p:nvPicPr>
          <p:cNvPr id="43" name="Google Shape;4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8632" y="264809"/>
            <a:ext cx="598050" cy="32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rpose statement">
  <p:cSld name="SECTION_HEADER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/>
          <p:nvPr/>
        </p:nvSpPr>
        <p:spPr>
          <a:xfrm>
            <a:off x="-75" y="-3375"/>
            <a:ext cx="9144000" cy="515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7"/>
          <p:cNvSpPr txBox="1"/>
          <p:nvPr/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Doing now what patients need next</a:t>
            </a:r>
            <a:endParaRPr sz="2000"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a - Title and 1 column" type="tx">
  <p:cSld name="TITLE_AND_BOD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06B69"/>
              </a:buClr>
              <a:buSzPts val="1700"/>
              <a:buFont typeface="Roche Sans Condensed Light"/>
              <a:buNone/>
              <a:defRPr sz="1700">
                <a:solidFill>
                  <a:srgbClr val="706B69"/>
                </a:solidFill>
                <a:latin typeface="Roche Sans Condensed Light"/>
                <a:ea typeface="Roche Sans Condensed Light"/>
                <a:cs typeface="Roche Sans Condensed Light"/>
                <a:sym typeface="Roche Sans Condense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2" type="body"/>
          </p:nvPr>
        </p:nvSpPr>
        <p:spPr>
          <a:xfrm>
            <a:off x="571450" y="1442675"/>
            <a:ext cx="8229600" cy="336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2pPr>
            <a:lvl3pPr indent="-304800" lvl="2" marL="13716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4b - Title and 1 column with picture">
  <p:cSld name="TITLE_AND_BODY_4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>
            <p:ph idx="2" type="pic"/>
          </p:nvPr>
        </p:nvSpPr>
        <p:spPr>
          <a:xfrm>
            <a:off x="5609275" y="1436225"/>
            <a:ext cx="3534600" cy="3399000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p9"/>
          <p:cNvSpPr txBox="1"/>
          <p:nvPr>
            <p:ph idx="1" type="body"/>
          </p:nvPr>
        </p:nvSpPr>
        <p:spPr>
          <a:xfrm>
            <a:off x="571450" y="1442675"/>
            <a:ext cx="4694700" cy="336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400"/>
            </a:lvl1pPr>
            <a:lvl2pPr indent="-304800" lvl="1" marL="91440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2pPr>
            <a:lvl3pPr indent="-304800" lvl="2" marL="13716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3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06B69"/>
              </a:buClr>
              <a:buSzPts val="1700"/>
              <a:buFont typeface="Roche Sans Condensed Light"/>
              <a:buNone/>
              <a:defRPr sz="1700">
                <a:solidFill>
                  <a:srgbClr val="706B69"/>
                </a:solidFill>
                <a:latin typeface="Roche Sans Condensed Light"/>
                <a:ea typeface="Roche Sans Condensed Light"/>
                <a:cs typeface="Roche Sans Condensed Light"/>
                <a:sym typeface="Roche Sans Condense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 - Title only">
  <p:cSld name="TITLE_AND_BODY_3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idx="1" type="subTitle"/>
          </p:nvPr>
        </p:nvSpPr>
        <p:spPr>
          <a:xfrm>
            <a:off x="571450" y="813600"/>
            <a:ext cx="74304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706B69"/>
              </a:buClr>
              <a:buSzPts val="1700"/>
              <a:buFont typeface="Roche Sans Condensed Light"/>
              <a:buNone/>
              <a:defRPr sz="1700">
                <a:solidFill>
                  <a:srgbClr val="706B69"/>
                </a:solidFill>
                <a:latin typeface="Roche Sans Condensed Light"/>
                <a:ea typeface="Roche Sans Condensed Light"/>
                <a:cs typeface="Roche Sans Condensed Light"/>
                <a:sym typeface="Roche Sans Condense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type="title"/>
          </p:nvPr>
        </p:nvSpPr>
        <p:spPr>
          <a:xfrm>
            <a:off x="572400" y="432000"/>
            <a:ext cx="74304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71450" y="432675"/>
            <a:ext cx="7717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"/>
                <a:ea typeface="Roche Sans Medium"/>
                <a:cs typeface="Roche Sans Medium"/>
                <a:sym typeface="Roche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71450" y="1442675"/>
            <a:ext cx="8229600" cy="31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0">
            <a:normAutofit/>
          </a:bodyPr>
          <a:lstStyle>
            <a:lvl1pPr indent="-311150" lvl="0" marL="45720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che Sans Light"/>
              <a:buChar char="■"/>
              <a:defRPr sz="1600">
                <a:latin typeface="Roche Sans Light"/>
                <a:ea typeface="Roche Sans Light"/>
                <a:cs typeface="Roche Sans Light"/>
                <a:sym typeface="Roche Sans Light"/>
              </a:defRPr>
            </a:lvl1pPr>
            <a:lvl2pPr indent="-317500" lvl="1" marL="91440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1533D8"/>
              </a:buClr>
              <a:buSzPts val="1400"/>
              <a:buFont typeface="Roche Sans Light"/>
              <a:buChar char="○"/>
              <a:defRPr>
                <a:latin typeface="Roche Sans Light"/>
                <a:ea typeface="Roche Sans Light"/>
                <a:cs typeface="Roche Sans Light"/>
                <a:sym typeface="Roche Sans Ligh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che Sans Light"/>
              <a:buChar char="■"/>
              <a:defRPr>
                <a:latin typeface="Roche Sans Light"/>
                <a:ea typeface="Roche Sans Light"/>
                <a:cs typeface="Roche Sans Light"/>
                <a:sym typeface="Roche Sans Ligh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●"/>
              <a:defRPr>
                <a:latin typeface="Roche Sans Light"/>
                <a:ea typeface="Roche Sans Light"/>
                <a:cs typeface="Roche Sans Light"/>
                <a:sym typeface="Roche Sans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○"/>
              <a:defRPr>
                <a:latin typeface="Roche Sans Light"/>
                <a:ea typeface="Roche Sans Light"/>
                <a:cs typeface="Roche Sans Light"/>
                <a:sym typeface="Roche Sans 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■"/>
              <a:defRPr>
                <a:latin typeface="Roche Sans Light"/>
                <a:ea typeface="Roche Sans Light"/>
                <a:cs typeface="Roche Sans Light"/>
                <a:sym typeface="Roche Sans Ligh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●"/>
              <a:defRPr>
                <a:latin typeface="Roche Sans Light"/>
                <a:ea typeface="Roche Sans Light"/>
                <a:cs typeface="Roche Sans Light"/>
                <a:sym typeface="Roche Sans Ligh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○"/>
              <a:defRPr>
                <a:latin typeface="Roche Sans Light"/>
                <a:ea typeface="Roche Sans Light"/>
                <a:cs typeface="Roche Sans Light"/>
                <a:sym typeface="Roche Sans Ligh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■"/>
              <a:defRPr>
                <a:latin typeface="Roche Sans Light"/>
                <a:ea typeface="Roche Sans Light"/>
                <a:cs typeface="Roche Sans Light"/>
                <a:sym typeface="Roche Sans Light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288632" y="264809"/>
            <a:ext cx="598050" cy="321675"/>
          </a:xfrm>
          <a:prstGeom prst="rect">
            <a:avLst/>
          </a:prstGeom>
          <a:noFill/>
          <a:ln>
            <a:noFill/>
          </a:ln>
        </p:spPr>
      </p:pic>
      <p:sp>
        <p:nvSpPr>
          <p:cNvPr descr=")]}'&#10;{&quot;branding&quot;:&quot;ROCHE_NEW&quot;,&quot;startSlideId&quot;:null,&quot;endSlideId&quot;:null,&quot;masterId&quot;:&quot;SLIDES_API916025361_8&quot;,&quot;theme&quot;:&quot;BLUE&quot;,&quot;defaultSlides&quot;:[&quot;SLIDES_API916025361_84&quot;,&quot;SLIDES_API916025361_164&quot;,&quot;SLIDES_API916025361_243&quot;,&quot;SLIDES_API916025361_320&quot;,&quot;SLIDES_API916025361_396&quot;,&quot;SLIDES_API916025361_474&quot;,&quot;SLIDES_API916025361_552&quot;,&quot;SLIDES_API916025361_629&quot;,&quot;SLIDES_API916025361_707&quot;,&quot;SLIDES_API916025361_782&quot;,&quot;SLIDES_API916025361_864&quot;,&quot;SLIDES_API916025361_944&quot;,&quot;SLIDES_API916025361_1023&quot;,&quot;SLIDES_API916025361_1104&quot;,&quot;SLIDES_API916025361_1184&quot;,&quot;SLIDES_API916025361_1263&quot;,&quot;SLIDES_API916025361_1346&quot;]}" id="9" name="Google Shape;9;p1"/>
          <p:cNvSpPr/>
          <p:nvPr/>
        </p:nvSpPr>
        <p:spPr>
          <a:xfrm>
            <a:off x="3632725" y="41200"/>
            <a:ext cx="192300" cy="13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8252350" y="4763490"/>
            <a:ext cx="548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>
                <a:latin typeface="Roche Sans Light"/>
                <a:ea typeface="Roche Sans Light"/>
                <a:cs typeface="Roche Sans Light"/>
                <a:sym typeface="Roche Sans Light"/>
              </a:rPr>
              <a:t>‹#›</a:t>
            </a:fld>
            <a:endParaRPr sz="900"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44">
          <p15:clr>
            <a:srgbClr val="EA4335"/>
          </p15:clr>
        </p15:guide>
        <p15:guide id="2" pos="360">
          <p15:clr>
            <a:srgbClr val="EA4335"/>
          </p15:clr>
        </p15:guide>
        <p15:guide id="3" orient="horz" pos="369">
          <p15:clr>
            <a:srgbClr val="EA4335"/>
          </p15:clr>
        </p15:guide>
        <p15:guide id="4" orient="horz" pos="909">
          <p15:clr>
            <a:srgbClr val="EA4335"/>
          </p15:clr>
        </p15:guide>
        <p15:guide id="5" pos="5221">
          <p15:clr>
            <a:srgbClr val="EA4335"/>
          </p15:clr>
        </p15:guide>
        <p15:guide id="6" orient="horz" pos="3076">
          <p15:clr>
            <a:srgbClr val="EA4335"/>
          </p15:clr>
        </p15:guide>
        <p15:guide id="7" orient="horz" pos="16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insightsengineering.github.io/chevron/latest-tag/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9.png"/><Relationship Id="rId5" Type="http://schemas.openxmlformats.org/officeDocument/2006/relationships/image" Target="../media/image14.png"/><Relationship Id="rId6" Type="http://schemas.openxmlformats.org/officeDocument/2006/relationships/image" Target="../media/image17.png"/><Relationship Id="rId7" Type="http://schemas.openxmlformats.org/officeDocument/2006/relationships/image" Target="../media/image11.png"/><Relationship Id="rId8" Type="http://schemas.openxmlformats.org/officeDocument/2006/relationships/hyperlink" Target="https://github.com/insightsengineerin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idx="2" type="subTitle"/>
          </p:nvPr>
        </p:nvSpPr>
        <p:spPr>
          <a:xfrm>
            <a:off x="571450" y="2912299"/>
            <a:ext cx="4495200" cy="52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Liming Li, technical lead for chevron</a:t>
            </a:r>
            <a:endParaRPr/>
          </a:p>
        </p:txBody>
      </p:sp>
      <p:sp>
        <p:nvSpPr>
          <p:cNvPr id="86" name="Google Shape;86;p16"/>
          <p:cNvSpPr txBox="1"/>
          <p:nvPr>
            <p:ph idx="3" type="subTitle"/>
          </p:nvPr>
        </p:nvSpPr>
        <p:spPr>
          <a:xfrm>
            <a:off x="6016200" y="4846320"/>
            <a:ext cx="2784900" cy="1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  |  confidentiality level</a:t>
            </a:r>
            <a:endParaRPr/>
          </a:p>
        </p:txBody>
      </p:sp>
      <p:sp>
        <p:nvSpPr>
          <p:cNvPr id="87" name="Google Shape;87;p16"/>
          <p:cNvSpPr txBox="1"/>
          <p:nvPr>
            <p:ph type="ctrTitle"/>
          </p:nvPr>
        </p:nvSpPr>
        <p:spPr>
          <a:xfrm>
            <a:off x="571450" y="586475"/>
            <a:ext cx="6976800" cy="16956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Chevron package</a:t>
            </a:r>
            <a:endParaRPr/>
          </a:p>
        </p:txBody>
      </p:sp>
      <p:sp>
        <p:nvSpPr>
          <p:cNvPr id="88" name="Google Shape;88;p16"/>
          <p:cNvSpPr txBox="1"/>
          <p:nvPr>
            <p:ph idx="1" type="subTitle"/>
          </p:nvPr>
        </p:nvSpPr>
        <p:spPr>
          <a:xfrm>
            <a:off x="571450" y="2393733"/>
            <a:ext cx="6549900" cy="438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 open-source package to facilitate generation of outputs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Chapter Title" id="165" name="Google Shape;165;p25"/>
          <p:cNvSpPr txBox="1"/>
          <p:nvPr>
            <p:ph type="title"/>
          </p:nvPr>
        </p:nvSpPr>
        <p:spPr>
          <a:xfrm>
            <a:off x="571450" y="2150850"/>
            <a:ext cx="8260800" cy="841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{chevron} package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{chevron} package</a:t>
            </a:r>
            <a:endParaRPr/>
          </a:p>
        </p:txBody>
      </p:sp>
      <p:sp>
        <p:nvSpPr>
          <p:cNvPr id="171" name="Google Shape;171;p26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{chevron} is a collection of high-level functions to create standard outputs for clinical trials reporting with limited parameterisation.</a:t>
            </a:r>
            <a:endParaRPr/>
          </a:p>
        </p:txBody>
      </p:sp>
      <p:sp>
        <p:nvSpPr>
          <p:cNvPr id="172" name="Google Shape;172;p26"/>
          <p:cNvSpPr txBox="1"/>
          <p:nvPr/>
        </p:nvSpPr>
        <p:spPr>
          <a:xfrm>
            <a:off x="571450" y="1305425"/>
            <a:ext cx="8115900" cy="5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30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sp>
        <p:nvSpPr>
          <p:cNvPr id="173" name="Google Shape;173;p26"/>
          <p:cNvSpPr/>
          <p:nvPr/>
        </p:nvSpPr>
        <p:spPr>
          <a:xfrm>
            <a:off x="637625" y="2318625"/>
            <a:ext cx="1691625" cy="1149950"/>
          </a:xfrm>
          <a:prstGeom prst="flowChartInternalStorage">
            <a:avLst/>
          </a:prstGeom>
          <a:solidFill>
            <a:schemeClr val="lt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sp>
        <p:nvSpPr>
          <p:cNvPr id="174" name="Google Shape;174;p26"/>
          <p:cNvSpPr txBox="1"/>
          <p:nvPr/>
        </p:nvSpPr>
        <p:spPr>
          <a:xfrm>
            <a:off x="419050" y="3621750"/>
            <a:ext cx="2400000" cy="8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Roboto Mono"/>
                <a:ea typeface="Roboto Mono"/>
                <a:cs typeface="Roboto Mono"/>
                <a:sym typeface="Roboto Mono"/>
              </a:rPr>
              <a:t>Standard Template</a:t>
            </a:r>
            <a:endParaRPr b="1" sz="1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che Sans Light"/>
                <a:ea typeface="Roche Sans Light"/>
                <a:cs typeface="Roche Sans Light"/>
                <a:sym typeface="Roche Sans Light"/>
              </a:rPr>
              <a:t>Representing the structure of an expected table, listing or graph</a:t>
            </a:r>
            <a:endParaRPr sz="1300"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grpSp>
        <p:nvGrpSpPr>
          <p:cNvPr id="175" name="Google Shape;175;p26"/>
          <p:cNvGrpSpPr/>
          <p:nvPr/>
        </p:nvGrpSpPr>
        <p:grpSpPr>
          <a:xfrm>
            <a:off x="3896596" y="2064254"/>
            <a:ext cx="1706490" cy="1557494"/>
            <a:chOff x="2581625" y="1948450"/>
            <a:chExt cx="2261450" cy="2064000"/>
          </a:xfrm>
        </p:grpSpPr>
        <p:grpSp>
          <p:nvGrpSpPr>
            <p:cNvPr id="176" name="Google Shape;176;p26"/>
            <p:cNvGrpSpPr/>
            <p:nvPr/>
          </p:nvGrpSpPr>
          <p:grpSpPr>
            <a:xfrm>
              <a:off x="2581625" y="1948450"/>
              <a:ext cx="2261450" cy="2064000"/>
              <a:chOff x="2581625" y="1948450"/>
              <a:chExt cx="2261450" cy="2064000"/>
            </a:xfrm>
          </p:grpSpPr>
          <p:sp>
            <p:nvSpPr>
              <p:cNvPr id="177" name="Google Shape;177;p26"/>
              <p:cNvSpPr/>
              <p:nvPr/>
            </p:nvSpPr>
            <p:spPr>
              <a:xfrm>
                <a:off x="2581625" y="1948450"/>
                <a:ext cx="2109000" cy="2064000"/>
              </a:xfrm>
              <a:prstGeom prst="pie">
                <a:avLst>
                  <a:gd fmla="val 2673005" name="adj1"/>
                  <a:gd fmla="val 19018377" name="adj2"/>
                </a:avLst>
              </a:prstGeom>
              <a:solidFill>
                <a:schemeClr val="lt2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che Sans Light"/>
                  <a:ea typeface="Roche Sans Light"/>
                  <a:cs typeface="Roche Sans Light"/>
                  <a:sym typeface="Roche Sans Light"/>
                </a:endParaRPr>
              </a:p>
            </p:txBody>
          </p:sp>
          <p:sp>
            <p:nvSpPr>
              <p:cNvPr id="178" name="Google Shape;178;p26"/>
              <p:cNvSpPr txBox="1"/>
              <p:nvPr/>
            </p:nvSpPr>
            <p:spPr>
              <a:xfrm>
                <a:off x="3282175" y="2199275"/>
                <a:ext cx="1560900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latin typeface="Roboto Mono"/>
                    <a:ea typeface="Roboto Mono"/>
                    <a:cs typeface="Roboto Mono"/>
                    <a:sym typeface="Roboto Mono"/>
                  </a:rPr>
                  <a:t>pre</a:t>
                </a:r>
                <a:endParaRPr b="1" sz="16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179" name="Google Shape;179;p26"/>
              <p:cNvSpPr txBox="1"/>
              <p:nvPr/>
            </p:nvSpPr>
            <p:spPr>
              <a:xfrm>
                <a:off x="2624301" y="2789652"/>
                <a:ext cx="1038300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latin typeface="Roboto Mono"/>
                    <a:ea typeface="Roboto Mono"/>
                    <a:cs typeface="Roboto Mono"/>
                    <a:sym typeface="Roboto Mono"/>
                  </a:rPr>
                  <a:t>main</a:t>
                </a:r>
                <a:endParaRPr b="1" sz="16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180" name="Google Shape;180;p26"/>
              <p:cNvSpPr txBox="1"/>
              <p:nvPr/>
            </p:nvSpPr>
            <p:spPr>
              <a:xfrm>
                <a:off x="3282175" y="3380025"/>
                <a:ext cx="1560900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latin typeface="Roboto Mono"/>
                    <a:ea typeface="Roboto Mono"/>
                    <a:cs typeface="Roboto Mono"/>
                    <a:sym typeface="Roboto Mono"/>
                  </a:rPr>
                  <a:t>post</a:t>
                </a:r>
                <a:endParaRPr b="1" sz="16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</p:grpSp>
        <p:cxnSp>
          <p:nvCxnSpPr>
            <p:cNvPr id="181" name="Google Shape;181;p26"/>
            <p:cNvCxnSpPr/>
            <p:nvPr/>
          </p:nvCxnSpPr>
          <p:spPr>
            <a:xfrm>
              <a:off x="2838275" y="2320625"/>
              <a:ext cx="791100" cy="6612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82" name="Google Shape;182;p26"/>
            <p:cNvCxnSpPr/>
            <p:nvPr/>
          </p:nvCxnSpPr>
          <p:spPr>
            <a:xfrm flipH="1" rot="10800000">
              <a:off x="2901300" y="2981825"/>
              <a:ext cx="728100" cy="7302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  <p:sp>
        <p:nvSpPr>
          <p:cNvPr id="183" name="Google Shape;183;p26"/>
          <p:cNvSpPr txBox="1"/>
          <p:nvPr/>
        </p:nvSpPr>
        <p:spPr>
          <a:xfrm>
            <a:off x="3928800" y="3645700"/>
            <a:ext cx="1594200" cy="12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Roboto Mono"/>
                <a:ea typeface="Roboto Mono"/>
                <a:cs typeface="Roboto Mono"/>
                <a:sym typeface="Roboto Mono"/>
              </a:rPr>
              <a:t>chevron_tlg</a:t>
            </a:r>
            <a:endParaRPr b="1" sz="1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che Sans Light"/>
                <a:ea typeface="Roche Sans Light"/>
                <a:cs typeface="Roche Sans Light"/>
                <a:sym typeface="Roche Sans Light"/>
              </a:rPr>
              <a:t>An object with a preprocess, main and postprocess function</a:t>
            </a:r>
            <a:endParaRPr sz="1300"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cxnSp>
        <p:nvCxnSpPr>
          <p:cNvPr id="184" name="Google Shape;184;p26"/>
          <p:cNvCxnSpPr/>
          <p:nvPr/>
        </p:nvCxnSpPr>
        <p:spPr>
          <a:xfrm>
            <a:off x="2589075" y="2934250"/>
            <a:ext cx="9642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5" name="Google Shape;185;p26"/>
          <p:cNvSpPr txBox="1"/>
          <p:nvPr/>
        </p:nvSpPr>
        <p:spPr>
          <a:xfrm>
            <a:off x="2362575" y="2571750"/>
            <a:ext cx="1417200" cy="5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che Sans Light"/>
                <a:ea typeface="Roche Sans Light"/>
                <a:cs typeface="Roche Sans Light"/>
                <a:sym typeface="Roche Sans Light"/>
              </a:rPr>
              <a:t>Corresponds</a:t>
            </a:r>
            <a:endParaRPr sz="1600"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che Sans Light"/>
                <a:ea typeface="Roche Sans Light"/>
                <a:cs typeface="Roche Sans Light"/>
                <a:sym typeface="Roche Sans Light"/>
              </a:rPr>
              <a:t> to one</a:t>
            </a:r>
            <a:endParaRPr sz="1600"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sp>
        <p:nvSpPr>
          <p:cNvPr id="186" name="Google Shape;186;p26"/>
          <p:cNvSpPr txBox="1"/>
          <p:nvPr/>
        </p:nvSpPr>
        <p:spPr>
          <a:xfrm>
            <a:off x="6093550" y="3676525"/>
            <a:ext cx="2212800" cy="6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Table, listing or graph</a:t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sp>
        <p:nvSpPr>
          <p:cNvPr id="187" name="Google Shape;187;p26"/>
          <p:cNvSpPr/>
          <p:nvPr/>
        </p:nvSpPr>
        <p:spPr>
          <a:xfrm>
            <a:off x="6308425" y="2443775"/>
            <a:ext cx="1457350" cy="1102475"/>
          </a:xfrm>
          <a:prstGeom prst="flowChartInternalStorage">
            <a:avLst/>
          </a:prstGeom>
          <a:solidFill>
            <a:schemeClr val="lt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cxnSp>
        <p:nvCxnSpPr>
          <p:cNvPr id="188" name="Google Shape;188;p26"/>
          <p:cNvCxnSpPr/>
          <p:nvPr/>
        </p:nvCxnSpPr>
        <p:spPr>
          <a:xfrm>
            <a:off x="5106900" y="2952050"/>
            <a:ext cx="964200" cy="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9" name="Google Shape;189;p26"/>
          <p:cNvSpPr txBox="1"/>
          <p:nvPr/>
        </p:nvSpPr>
        <p:spPr>
          <a:xfrm>
            <a:off x="4880400" y="2589550"/>
            <a:ext cx="1417200" cy="5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che Sans Light"/>
                <a:ea typeface="Roche Sans Light"/>
                <a:cs typeface="Roche Sans Light"/>
                <a:sym typeface="Roche Sans Light"/>
              </a:rPr>
              <a:t>Generates</a:t>
            </a:r>
            <a:endParaRPr sz="1600"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0600" y="1749050"/>
            <a:ext cx="2748825" cy="183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7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{chevron} package</a:t>
            </a:r>
            <a:endParaRPr/>
          </a:p>
        </p:txBody>
      </p:sp>
      <p:sp>
        <p:nvSpPr>
          <p:cNvPr id="196" name="Google Shape;196;p27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Subtitle goes here but is not mandatory</a:t>
            </a:r>
            <a:endParaRPr/>
          </a:p>
        </p:txBody>
      </p:sp>
      <p:sp>
        <p:nvSpPr>
          <p:cNvPr id="197" name="Google Shape;197;p27"/>
          <p:cNvSpPr txBox="1"/>
          <p:nvPr/>
        </p:nvSpPr>
        <p:spPr>
          <a:xfrm>
            <a:off x="571450" y="1305425"/>
            <a:ext cx="4063500" cy="3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User Friendly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Light"/>
              <a:buChar char="■"/>
            </a:pPr>
            <a:r>
              <a:rPr lang="en">
                <a:solidFill>
                  <a:srgbClr val="0B41CD"/>
                </a:solidFill>
                <a:latin typeface="Roche Sans Light"/>
                <a:ea typeface="Roche Sans Light"/>
                <a:cs typeface="Roche Sans Light"/>
                <a:sym typeface="Roche Sans Light"/>
              </a:rPr>
              <a:t>Simple user interface</a:t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Light"/>
              <a:buChar char="■"/>
            </a:pPr>
            <a:r>
              <a:rPr lang="en">
                <a:solidFill>
                  <a:srgbClr val="0B41CD"/>
                </a:solidFill>
                <a:latin typeface="Roche Sans Light"/>
                <a:ea typeface="Roche Sans Light"/>
                <a:cs typeface="Roche Sans Light"/>
                <a:sym typeface="Roche Sans Light"/>
              </a:rPr>
              <a:t>Informative log and error messages</a:t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Light"/>
              <a:buChar char="■"/>
            </a:pPr>
            <a:r>
              <a:rPr lang="en">
                <a:solidFill>
                  <a:srgbClr val="0B41CD"/>
                </a:solidFill>
                <a:latin typeface="Roche Sans Light"/>
                <a:ea typeface="Roche Sans Light"/>
                <a:cs typeface="Roche Sans Light"/>
                <a:sym typeface="Roche Sans Light"/>
              </a:rPr>
              <a:t>Easy to control</a:t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Light"/>
              <a:buChar char="■"/>
            </a:pPr>
            <a:r>
              <a:rPr lang="en">
                <a:solidFill>
                  <a:srgbClr val="0B41CD"/>
                </a:solidFill>
                <a:latin typeface="Roche Sans Light"/>
                <a:ea typeface="Roche Sans Light"/>
                <a:cs typeface="Roche Sans Light"/>
                <a:sym typeface="Roche Sans Light"/>
              </a:rPr>
              <a:t>Available on CRAN</a:t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Flexible &amp; Scalable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Light"/>
              <a:buChar char="■"/>
            </a:pPr>
            <a:r>
              <a:rPr lang="en">
                <a:solidFill>
                  <a:srgbClr val="0B41CD"/>
                </a:solidFill>
                <a:latin typeface="Roche Sans Light"/>
                <a:ea typeface="Roche Sans Light"/>
                <a:cs typeface="Roche Sans Light"/>
                <a:sym typeface="Roche Sans Light"/>
              </a:rPr>
              <a:t>Easy to customize </a:t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Light"/>
              <a:buChar char="■"/>
            </a:pPr>
            <a:r>
              <a:rPr lang="en">
                <a:solidFill>
                  <a:srgbClr val="0B41CD"/>
                </a:solidFill>
                <a:latin typeface="Roche Sans Light"/>
                <a:ea typeface="Roche Sans Light"/>
                <a:cs typeface="Roche Sans Light"/>
                <a:sym typeface="Roche Sans Light"/>
              </a:rPr>
              <a:t>Can be extended</a:t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Robust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Light"/>
              <a:buChar char="■"/>
            </a:pPr>
            <a:r>
              <a:rPr lang="en">
                <a:solidFill>
                  <a:srgbClr val="0B41CD"/>
                </a:solidFill>
                <a:latin typeface="Roche Sans Light"/>
                <a:ea typeface="Roche Sans Light"/>
                <a:cs typeface="Roche Sans Light"/>
                <a:sym typeface="Roche Sans Light"/>
              </a:rPr>
              <a:t>Daily validation</a:t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Light"/>
              <a:buChar char="■"/>
            </a:pPr>
            <a:r>
              <a:rPr lang="en">
                <a:solidFill>
                  <a:srgbClr val="0B41CD"/>
                </a:solidFill>
                <a:latin typeface="Roche Sans Light"/>
                <a:ea typeface="Roche Sans Light"/>
                <a:cs typeface="Roche Sans Light"/>
                <a:sym typeface="Roche Sans Light"/>
              </a:rPr>
              <a:t>Extensive testing</a:t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Light"/>
              <a:buChar char="■"/>
            </a:pPr>
            <a:r>
              <a:rPr lang="en">
                <a:solidFill>
                  <a:srgbClr val="0B41CD"/>
                </a:solidFill>
                <a:latin typeface="Roche Sans Light"/>
                <a:ea typeface="Roche Sans Light"/>
                <a:cs typeface="Roche Sans Light"/>
                <a:sym typeface="Roche Sans Light"/>
              </a:rPr>
              <a:t>Defensive programming</a:t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30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sp>
        <p:nvSpPr>
          <p:cNvPr id="198" name="Google Shape;198;p27"/>
          <p:cNvSpPr txBox="1"/>
          <p:nvPr/>
        </p:nvSpPr>
        <p:spPr>
          <a:xfrm>
            <a:off x="5786400" y="1429025"/>
            <a:ext cx="1287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Mono"/>
                <a:ea typeface="Roboto Mono"/>
                <a:cs typeface="Roboto Mono"/>
                <a:sym typeface="Roboto Mono"/>
              </a:rPr>
              <a:t>{chevron}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9" name="Google Shape;199;p27"/>
          <p:cNvSpPr txBox="1"/>
          <p:nvPr/>
        </p:nvSpPr>
        <p:spPr>
          <a:xfrm>
            <a:off x="5539475" y="3307325"/>
            <a:ext cx="1137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Mono"/>
                <a:ea typeface="Roboto Mono"/>
                <a:cs typeface="Roboto Mono"/>
                <a:sym typeface="Roboto Mono"/>
              </a:rPr>
              <a:t>{tern}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0" name="Google Shape;200;p27"/>
          <p:cNvSpPr txBox="1"/>
          <p:nvPr/>
        </p:nvSpPr>
        <p:spPr>
          <a:xfrm>
            <a:off x="6800025" y="1928700"/>
            <a:ext cx="1377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Mono"/>
                <a:ea typeface="Roboto Mono"/>
                <a:cs typeface="Roboto Mono"/>
                <a:sym typeface="Roboto Mono"/>
              </a:rPr>
              <a:t>{rtables}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6644250" y="3383525"/>
            <a:ext cx="19047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Mono"/>
                <a:ea typeface="Roboto Mono"/>
                <a:cs typeface="Roboto Mono"/>
                <a:sym typeface="Roboto Mono"/>
              </a:rPr>
              <a:t>{formatteres}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run</a:t>
            </a:r>
            <a:r>
              <a:rPr lang="en"/>
              <a:t> command</a:t>
            </a:r>
            <a:endParaRPr/>
          </a:p>
        </p:txBody>
      </p:sp>
      <p:sp>
        <p:nvSpPr>
          <p:cNvPr id="207" name="Google Shape;207;p28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TLGs in one line</a:t>
            </a:r>
            <a:endParaRPr/>
          </a:p>
        </p:txBody>
      </p:sp>
      <p:sp>
        <p:nvSpPr>
          <p:cNvPr id="208" name="Google Shape;208;p28"/>
          <p:cNvSpPr txBox="1"/>
          <p:nvPr>
            <p:ph idx="2" type="body"/>
          </p:nvPr>
        </p:nvSpPr>
        <p:spPr>
          <a:xfrm>
            <a:off x="161150" y="1851300"/>
            <a:ext cx="6582300" cy="130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300"/>
              </a:spcAft>
              <a:buNone/>
            </a:pPr>
            <a:r>
              <a:rPr lang="en" sz="5500">
                <a:latin typeface="Roboto Mono Light"/>
                <a:ea typeface="Roboto Mono Light"/>
                <a:cs typeface="Roboto Mono Light"/>
                <a:sym typeface="Roboto Mono Light"/>
              </a:rPr>
              <a:t>run(   ,   ) =&gt;</a:t>
            </a:r>
            <a:endParaRPr sz="550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grpSp>
        <p:nvGrpSpPr>
          <p:cNvPr id="209" name="Google Shape;209;p28"/>
          <p:cNvGrpSpPr/>
          <p:nvPr/>
        </p:nvGrpSpPr>
        <p:grpSpPr>
          <a:xfrm>
            <a:off x="1819696" y="1524804"/>
            <a:ext cx="1706490" cy="1557494"/>
            <a:chOff x="2581625" y="1948450"/>
            <a:chExt cx="2261450" cy="2064000"/>
          </a:xfrm>
        </p:grpSpPr>
        <p:grpSp>
          <p:nvGrpSpPr>
            <p:cNvPr id="210" name="Google Shape;210;p28"/>
            <p:cNvGrpSpPr/>
            <p:nvPr/>
          </p:nvGrpSpPr>
          <p:grpSpPr>
            <a:xfrm>
              <a:off x="2581625" y="1948450"/>
              <a:ext cx="2261450" cy="2064000"/>
              <a:chOff x="2581625" y="1948450"/>
              <a:chExt cx="2261450" cy="2064000"/>
            </a:xfrm>
          </p:grpSpPr>
          <p:sp>
            <p:nvSpPr>
              <p:cNvPr id="211" name="Google Shape;211;p28"/>
              <p:cNvSpPr/>
              <p:nvPr/>
            </p:nvSpPr>
            <p:spPr>
              <a:xfrm>
                <a:off x="2581625" y="1948450"/>
                <a:ext cx="2109000" cy="2064000"/>
              </a:xfrm>
              <a:prstGeom prst="pie">
                <a:avLst>
                  <a:gd fmla="val 2673005" name="adj1"/>
                  <a:gd fmla="val 19018377" name="adj2"/>
                </a:avLst>
              </a:prstGeom>
              <a:solidFill>
                <a:schemeClr val="lt2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che Sans Light"/>
                  <a:ea typeface="Roche Sans Light"/>
                  <a:cs typeface="Roche Sans Light"/>
                  <a:sym typeface="Roche Sans Light"/>
                </a:endParaRPr>
              </a:p>
            </p:txBody>
          </p:sp>
          <p:sp>
            <p:nvSpPr>
              <p:cNvPr id="212" name="Google Shape;212;p28"/>
              <p:cNvSpPr txBox="1"/>
              <p:nvPr/>
            </p:nvSpPr>
            <p:spPr>
              <a:xfrm>
                <a:off x="3282175" y="2199275"/>
                <a:ext cx="1560900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latin typeface="Roboto Mono"/>
                    <a:ea typeface="Roboto Mono"/>
                    <a:cs typeface="Roboto Mono"/>
                    <a:sym typeface="Roboto Mono"/>
                  </a:rPr>
                  <a:t>pre</a:t>
                </a:r>
                <a:endParaRPr b="1" sz="16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213" name="Google Shape;213;p28"/>
              <p:cNvSpPr txBox="1"/>
              <p:nvPr/>
            </p:nvSpPr>
            <p:spPr>
              <a:xfrm>
                <a:off x="2624301" y="2789652"/>
                <a:ext cx="1038300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latin typeface="Roboto Mono"/>
                    <a:ea typeface="Roboto Mono"/>
                    <a:cs typeface="Roboto Mono"/>
                    <a:sym typeface="Roboto Mono"/>
                  </a:rPr>
                  <a:t>main</a:t>
                </a:r>
                <a:endParaRPr b="1" sz="16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214" name="Google Shape;214;p28"/>
              <p:cNvSpPr txBox="1"/>
              <p:nvPr/>
            </p:nvSpPr>
            <p:spPr>
              <a:xfrm>
                <a:off x="3282175" y="3380025"/>
                <a:ext cx="1560900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latin typeface="Roboto Mono"/>
                    <a:ea typeface="Roboto Mono"/>
                    <a:cs typeface="Roboto Mono"/>
                    <a:sym typeface="Roboto Mono"/>
                  </a:rPr>
                  <a:t>post</a:t>
                </a:r>
                <a:endParaRPr b="1" sz="16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</p:grpSp>
        <p:cxnSp>
          <p:nvCxnSpPr>
            <p:cNvPr id="215" name="Google Shape;215;p28"/>
            <p:cNvCxnSpPr/>
            <p:nvPr/>
          </p:nvCxnSpPr>
          <p:spPr>
            <a:xfrm>
              <a:off x="2838275" y="2320625"/>
              <a:ext cx="791100" cy="6612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16" name="Google Shape;216;p28"/>
            <p:cNvCxnSpPr/>
            <p:nvPr/>
          </p:nvCxnSpPr>
          <p:spPr>
            <a:xfrm flipH="1" rot="10800000">
              <a:off x="2901300" y="2981825"/>
              <a:ext cx="728100" cy="7302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  <p:sp>
        <p:nvSpPr>
          <p:cNvPr id="217" name="Google Shape;217;p28"/>
          <p:cNvSpPr/>
          <p:nvPr/>
        </p:nvSpPr>
        <p:spPr>
          <a:xfrm>
            <a:off x="3574325" y="1827250"/>
            <a:ext cx="1167156" cy="1102464"/>
          </a:xfrm>
          <a:prstGeom prst="flowChartMultidocument">
            <a:avLst/>
          </a:prstGeom>
          <a:solidFill>
            <a:schemeClr val="lt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adxx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8" name="Google Shape;218;p28"/>
          <p:cNvSpPr txBox="1"/>
          <p:nvPr/>
        </p:nvSpPr>
        <p:spPr>
          <a:xfrm>
            <a:off x="1790350" y="3677750"/>
            <a:ext cx="146400" cy="1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sp>
        <p:nvSpPr>
          <p:cNvPr id="219" name="Google Shape;219;p28"/>
          <p:cNvSpPr txBox="1"/>
          <p:nvPr/>
        </p:nvSpPr>
        <p:spPr>
          <a:xfrm>
            <a:off x="1851900" y="3182450"/>
            <a:ext cx="1594200" cy="12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Roboto Mono"/>
                <a:ea typeface="Roboto Mono"/>
                <a:cs typeface="Roboto Mono"/>
                <a:sym typeface="Roboto Mono"/>
              </a:rPr>
              <a:t>chevron_tlg</a:t>
            </a:r>
            <a:endParaRPr b="1" sz="1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che Sans Light"/>
                <a:ea typeface="Roche Sans Light"/>
                <a:cs typeface="Roche Sans Light"/>
                <a:sym typeface="Roche Sans Light"/>
              </a:rPr>
              <a:t>A</a:t>
            </a:r>
            <a:r>
              <a:rPr lang="en" sz="1300">
                <a:latin typeface="Roche Sans Light"/>
                <a:ea typeface="Roche Sans Light"/>
                <a:cs typeface="Roche Sans Light"/>
                <a:sym typeface="Roche Sans Light"/>
              </a:rPr>
              <a:t>n object with a preprocess, main and postprocess function</a:t>
            </a:r>
            <a:endParaRPr sz="1300"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sp>
        <p:nvSpPr>
          <p:cNvPr id="220" name="Google Shape;220;p28"/>
          <p:cNvSpPr txBox="1"/>
          <p:nvPr/>
        </p:nvSpPr>
        <p:spPr>
          <a:xfrm>
            <a:off x="3364175" y="3202150"/>
            <a:ext cx="2212800" cy="12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l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ist of data.frames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che Sans Light"/>
                <a:ea typeface="Roche Sans Light"/>
                <a:cs typeface="Roche Sans Light"/>
                <a:sym typeface="Roche Sans Light"/>
              </a:rPr>
              <a:t>Representing an ADaM data set.</a:t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sp>
        <p:nvSpPr>
          <p:cNvPr id="221" name="Google Shape;221;p28"/>
          <p:cNvSpPr/>
          <p:nvPr/>
        </p:nvSpPr>
        <p:spPr>
          <a:xfrm>
            <a:off x="6831275" y="1728775"/>
            <a:ext cx="1457350" cy="1102475"/>
          </a:xfrm>
          <a:prstGeom prst="flowChartInternalStorage">
            <a:avLst/>
          </a:prstGeom>
          <a:solidFill>
            <a:schemeClr val="lt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sp>
        <p:nvSpPr>
          <p:cNvPr id="222" name="Google Shape;222;p28"/>
          <p:cNvSpPr txBox="1"/>
          <p:nvPr/>
        </p:nvSpPr>
        <p:spPr>
          <a:xfrm>
            <a:off x="6453550" y="3249050"/>
            <a:ext cx="2212800" cy="6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Table, listing or graph</a:t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9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run</a:t>
            </a:r>
            <a:r>
              <a:rPr lang="en"/>
              <a:t> command</a:t>
            </a:r>
            <a:endParaRPr/>
          </a:p>
        </p:txBody>
      </p:sp>
      <p:sp>
        <p:nvSpPr>
          <p:cNvPr id="228" name="Google Shape;228;p29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</a:t>
            </a:r>
            <a:r>
              <a:rPr lang="en"/>
              <a:t>TLGs in one line: Example</a:t>
            </a:r>
            <a:endParaRPr/>
          </a:p>
        </p:txBody>
      </p:sp>
      <p:pic>
        <p:nvPicPr>
          <p:cNvPr id="229" name="Google Shape;229;p29"/>
          <p:cNvPicPr preferRelativeResize="0"/>
          <p:nvPr/>
        </p:nvPicPr>
        <p:blipFill rotWithShape="1">
          <a:blip r:embed="rId3">
            <a:alphaModFix/>
          </a:blip>
          <a:srcRect b="0" l="2047" r="0" t="0"/>
          <a:stretch/>
        </p:blipFill>
        <p:spPr>
          <a:xfrm>
            <a:off x="1251425" y="1137600"/>
            <a:ext cx="6825774" cy="394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run</a:t>
            </a:r>
            <a:r>
              <a:rPr lang="en"/>
              <a:t> command</a:t>
            </a:r>
            <a:endParaRPr/>
          </a:p>
        </p:txBody>
      </p:sp>
      <p:sp>
        <p:nvSpPr>
          <p:cNvPr id="235" name="Google Shape;235;p30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 log and c</a:t>
            </a:r>
            <a:r>
              <a:rPr lang="en"/>
              <a:t>reate TLGs in one line: Example</a:t>
            </a:r>
            <a:endParaRPr/>
          </a:p>
        </p:txBody>
      </p:sp>
      <p:pic>
        <p:nvPicPr>
          <p:cNvPr id="236" name="Google Shape;2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475" y="1303500"/>
            <a:ext cx="6467050" cy="235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1" name="Google Shape;241;p31"/>
          <p:cNvCxnSpPr>
            <a:endCxn id="242" idx="3"/>
          </p:cNvCxnSpPr>
          <p:nvPr/>
        </p:nvCxnSpPr>
        <p:spPr>
          <a:xfrm rot="5400000">
            <a:off x="5438298" y="2591187"/>
            <a:ext cx="1619100" cy="1227300"/>
          </a:xfrm>
          <a:prstGeom prst="bentConnector3">
            <a:avLst>
              <a:gd fmla="val 100200" name="adj1"/>
            </a:avLst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3" name="Google Shape;24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75" y="2857375"/>
            <a:ext cx="5177890" cy="207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1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controlling the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run</a:t>
            </a:r>
            <a:r>
              <a:rPr lang="en"/>
              <a:t> command</a:t>
            </a:r>
            <a:endParaRPr/>
          </a:p>
        </p:txBody>
      </p:sp>
      <p:sp>
        <p:nvSpPr>
          <p:cNvPr id="245" name="Google Shape;245;p31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Customizing the output</a:t>
            </a:r>
            <a:endParaRPr/>
          </a:p>
        </p:txBody>
      </p:sp>
      <p:sp>
        <p:nvSpPr>
          <p:cNvPr id="246" name="Google Shape;246;p31"/>
          <p:cNvSpPr txBox="1"/>
          <p:nvPr>
            <p:ph idx="2" type="body"/>
          </p:nvPr>
        </p:nvSpPr>
        <p:spPr>
          <a:xfrm>
            <a:off x="152400" y="1470300"/>
            <a:ext cx="9001800" cy="130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300"/>
              </a:spcAft>
              <a:buNone/>
            </a:pPr>
            <a:r>
              <a:rPr lang="en" sz="5500">
                <a:latin typeface="Roboto Mono Light"/>
                <a:ea typeface="Roboto Mono Light"/>
                <a:cs typeface="Roboto Mono Light"/>
                <a:sym typeface="Roboto Mono Light"/>
              </a:rPr>
              <a:t>run(   ,   ,arg1,...)</a:t>
            </a:r>
            <a:endParaRPr sz="5500"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grpSp>
        <p:nvGrpSpPr>
          <p:cNvPr id="247" name="Google Shape;247;p31"/>
          <p:cNvGrpSpPr/>
          <p:nvPr/>
        </p:nvGrpSpPr>
        <p:grpSpPr>
          <a:xfrm>
            <a:off x="1819696" y="1143804"/>
            <a:ext cx="1706490" cy="1557494"/>
            <a:chOff x="2581625" y="1948450"/>
            <a:chExt cx="2261450" cy="2064000"/>
          </a:xfrm>
        </p:grpSpPr>
        <p:grpSp>
          <p:nvGrpSpPr>
            <p:cNvPr id="248" name="Google Shape;248;p31"/>
            <p:cNvGrpSpPr/>
            <p:nvPr/>
          </p:nvGrpSpPr>
          <p:grpSpPr>
            <a:xfrm>
              <a:off x="2581625" y="1948450"/>
              <a:ext cx="2261450" cy="2064000"/>
              <a:chOff x="2581625" y="1948450"/>
              <a:chExt cx="2261450" cy="2064000"/>
            </a:xfrm>
          </p:grpSpPr>
          <p:sp>
            <p:nvSpPr>
              <p:cNvPr id="249" name="Google Shape;249;p31"/>
              <p:cNvSpPr/>
              <p:nvPr/>
            </p:nvSpPr>
            <p:spPr>
              <a:xfrm>
                <a:off x="2581625" y="1948450"/>
                <a:ext cx="2109000" cy="2064000"/>
              </a:xfrm>
              <a:prstGeom prst="pie">
                <a:avLst>
                  <a:gd fmla="val 2673005" name="adj1"/>
                  <a:gd fmla="val 19018377" name="adj2"/>
                </a:avLst>
              </a:prstGeom>
              <a:solidFill>
                <a:schemeClr val="lt2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che Sans Light"/>
                  <a:ea typeface="Roche Sans Light"/>
                  <a:cs typeface="Roche Sans Light"/>
                  <a:sym typeface="Roche Sans Light"/>
                </a:endParaRPr>
              </a:p>
            </p:txBody>
          </p:sp>
          <p:sp>
            <p:nvSpPr>
              <p:cNvPr id="250" name="Google Shape;250;p31"/>
              <p:cNvSpPr txBox="1"/>
              <p:nvPr/>
            </p:nvSpPr>
            <p:spPr>
              <a:xfrm>
                <a:off x="3282175" y="2199275"/>
                <a:ext cx="1560900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latin typeface="Roboto Mono"/>
                    <a:ea typeface="Roboto Mono"/>
                    <a:cs typeface="Roboto Mono"/>
                    <a:sym typeface="Roboto Mono"/>
                  </a:rPr>
                  <a:t>pre</a:t>
                </a:r>
                <a:endParaRPr b="1" sz="16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251" name="Google Shape;251;p31"/>
              <p:cNvSpPr txBox="1"/>
              <p:nvPr/>
            </p:nvSpPr>
            <p:spPr>
              <a:xfrm>
                <a:off x="2624301" y="2789652"/>
                <a:ext cx="1038300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latin typeface="Roboto Mono"/>
                    <a:ea typeface="Roboto Mono"/>
                    <a:cs typeface="Roboto Mono"/>
                    <a:sym typeface="Roboto Mono"/>
                  </a:rPr>
                  <a:t>main</a:t>
                </a:r>
                <a:endParaRPr b="1" sz="16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252" name="Google Shape;252;p31"/>
              <p:cNvSpPr txBox="1"/>
              <p:nvPr/>
            </p:nvSpPr>
            <p:spPr>
              <a:xfrm>
                <a:off x="3282175" y="3380025"/>
                <a:ext cx="1560900" cy="38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600">
                    <a:latin typeface="Roboto Mono"/>
                    <a:ea typeface="Roboto Mono"/>
                    <a:cs typeface="Roboto Mono"/>
                    <a:sym typeface="Roboto Mono"/>
                  </a:rPr>
                  <a:t>post</a:t>
                </a:r>
                <a:endParaRPr b="1" sz="1600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</p:grpSp>
        <p:cxnSp>
          <p:nvCxnSpPr>
            <p:cNvPr id="253" name="Google Shape;253;p31"/>
            <p:cNvCxnSpPr/>
            <p:nvPr/>
          </p:nvCxnSpPr>
          <p:spPr>
            <a:xfrm>
              <a:off x="2838275" y="2320625"/>
              <a:ext cx="791100" cy="6612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54" name="Google Shape;254;p31"/>
            <p:cNvCxnSpPr/>
            <p:nvPr/>
          </p:nvCxnSpPr>
          <p:spPr>
            <a:xfrm flipH="1" rot="10800000">
              <a:off x="2901300" y="2981825"/>
              <a:ext cx="728100" cy="730200"/>
            </a:xfrm>
            <a:prstGeom prst="straightConnector1">
              <a:avLst/>
            </a:prstGeom>
            <a:noFill/>
            <a:ln cap="flat" cmpd="sng" w="9525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  <p:sp>
        <p:nvSpPr>
          <p:cNvPr id="255" name="Google Shape;255;p31"/>
          <p:cNvSpPr/>
          <p:nvPr/>
        </p:nvSpPr>
        <p:spPr>
          <a:xfrm>
            <a:off x="3574325" y="1446250"/>
            <a:ext cx="1167156" cy="1102464"/>
          </a:xfrm>
          <a:prstGeom prst="flowChartMultidocument">
            <a:avLst/>
          </a:prstGeom>
          <a:solidFill>
            <a:schemeClr val="lt2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adxx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56" name="Google Shape;256;p31"/>
          <p:cNvCxnSpPr/>
          <p:nvPr/>
        </p:nvCxnSpPr>
        <p:spPr>
          <a:xfrm>
            <a:off x="5133050" y="2396900"/>
            <a:ext cx="3355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7" name="Google Shape;257;p31"/>
          <p:cNvSpPr/>
          <p:nvPr/>
        </p:nvSpPr>
        <p:spPr>
          <a:xfrm>
            <a:off x="431575" y="2857375"/>
            <a:ext cx="5276100" cy="20766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controlling the </a:t>
            </a:r>
            <a:r>
              <a:rPr lang="en">
                <a:latin typeface="Roboto Mono"/>
                <a:ea typeface="Roboto Mono"/>
                <a:cs typeface="Roboto Mono"/>
                <a:sym typeface="Roboto Mono"/>
              </a:rPr>
              <a:t>run</a:t>
            </a:r>
            <a:r>
              <a:rPr lang="en"/>
              <a:t> command</a:t>
            </a:r>
            <a:endParaRPr/>
          </a:p>
        </p:txBody>
      </p:sp>
      <p:sp>
        <p:nvSpPr>
          <p:cNvPr id="263" name="Google Shape;263;p32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Customizing the output: Example</a:t>
            </a:r>
            <a:endParaRPr/>
          </a:p>
        </p:txBody>
      </p:sp>
      <p:pic>
        <p:nvPicPr>
          <p:cNvPr id="264" name="Google Shape;26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9325" y="1429675"/>
            <a:ext cx="5048850" cy="25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chevron_tlg object</a:t>
            </a:r>
            <a:endParaRPr/>
          </a:p>
        </p:txBody>
      </p:sp>
      <p:sp>
        <p:nvSpPr>
          <p:cNvPr id="270" name="Google Shape;270;p33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Internal structure</a:t>
            </a:r>
            <a:endParaRPr/>
          </a:p>
        </p:txBody>
      </p:sp>
      <p:grpSp>
        <p:nvGrpSpPr>
          <p:cNvPr id="271" name="Google Shape;271;p33"/>
          <p:cNvGrpSpPr/>
          <p:nvPr/>
        </p:nvGrpSpPr>
        <p:grpSpPr>
          <a:xfrm>
            <a:off x="1238396" y="1258825"/>
            <a:ext cx="6934785" cy="820425"/>
            <a:chOff x="1750100" y="1275100"/>
            <a:chExt cx="5198100" cy="820425"/>
          </a:xfrm>
        </p:grpSpPr>
        <p:sp>
          <p:nvSpPr>
            <p:cNvPr id="272" name="Google Shape;272;p33"/>
            <p:cNvSpPr/>
            <p:nvPr/>
          </p:nvSpPr>
          <p:spPr>
            <a:xfrm>
              <a:off x="1750100" y="1373425"/>
              <a:ext cx="5198100" cy="7221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0223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che Sans Light"/>
                <a:ea typeface="Roche Sans Light"/>
                <a:cs typeface="Roche Sans Light"/>
                <a:sym typeface="Roche Sans Light"/>
              </a:endParaRPr>
            </a:p>
          </p:txBody>
        </p:sp>
        <p:grpSp>
          <p:nvGrpSpPr>
            <p:cNvPr id="273" name="Google Shape;273;p33"/>
            <p:cNvGrpSpPr/>
            <p:nvPr/>
          </p:nvGrpSpPr>
          <p:grpSpPr>
            <a:xfrm>
              <a:off x="1840263" y="1642900"/>
              <a:ext cx="5029645" cy="367800"/>
              <a:chOff x="1057825" y="1414300"/>
              <a:chExt cx="5029645" cy="367800"/>
            </a:xfrm>
          </p:grpSpPr>
          <p:sp>
            <p:nvSpPr>
              <p:cNvPr id="274" name="Google Shape;274;p33"/>
              <p:cNvSpPr/>
              <p:nvPr/>
            </p:nvSpPr>
            <p:spPr>
              <a:xfrm>
                <a:off x="1057825" y="1414300"/>
                <a:ext cx="1755300" cy="367800"/>
              </a:xfrm>
              <a:prstGeom prst="homePlate">
                <a:avLst>
                  <a:gd fmla="val 50000" name="adj"/>
                </a:avLst>
              </a:prstGeom>
              <a:solidFill>
                <a:srgbClr val="FAC9B5"/>
              </a:solidFill>
              <a:ln cap="flat" cmpd="sng" w="9525">
                <a:solidFill>
                  <a:srgbClr val="0223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latin typeface="Roboto Mono"/>
                    <a:ea typeface="Roboto Mono"/>
                    <a:cs typeface="Roboto Mono"/>
                    <a:sym typeface="Roboto Mono"/>
                  </a:rPr>
                  <a:t>preprocessing</a:t>
                </a:r>
                <a:endParaRPr b="1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275" name="Google Shape;275;p33"/>
              <p:cNvSpPr/>
              <p:nvPr/>
            </p:nvSpPr>
            <p:spPr>
              <a:xfrm>
                <a:off x="2692349" y="1414300"/>
                <a:ext cx="1755300" cy="367800"/>
              </a:xfrm>
              <a:prstGeom prst="chevron">
                <a:avLst>
                  <a:gd fmla="val 50000" name="adj"/>
                </a:avLst>
              </a:prstGeom>
              <a:solidFill>
                <a:srgbClr val="FAC9B5"/>
              </a:solidFill>
              <a:ln cap="flat" cmpd="sng" w="9525">
                <a:solidFill>
                  <a:srgbClr val="0223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latin typeface="Roboto Mono"/>
                    <a:ea typeface="Roboto Mono"/>
                    <a:cs typeface="Roboto Mono"/>
                    <a:sym typeface="Roboto Mono"/>
                  </a:rPr>
                  <a:t>main</a:t>
                </a:r>
                <a:endParaRPr b="1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276" name="Google Shape;276;p33"/>
              <p:cNvSpPr/>
              <p:nvPr/>
            </p:nvSpPr>
            <p:spPr>
              <a:xfrm>
                <a:off x="4332170" y="1414300"/>
                <a:ext cx="1755300" cy="367800"/>
              </a:xfrm>
              <a:prstGeom prst="chevron">
                <a:avLst>
                  <a:gd fmla="val 50000" name="adj"/>
                </a:avLst>
              </a:prstGeom>
              <a:solidFill>
                <a:srgbClr val="FAC9B5"/>
              </a:solidFill>
              <a:ln cap="flat" cmpd="sng" w="9525">
                <a:solidFill>
                  <a:srgbClr val="0223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latin typeface="Roboto Mono"/>
                    <a:ea typeface="Roboto Mono"/>
                    <a:cs typeface="Roboto Mono"/>
                    <a:sym typeface="Roboto Mono"/>
                  </a:rPr>
                  <a:t>postprocessing</a:t>
                </a:r>
                <a:endParaRPr b="1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</p:grpSp>
        <p:sp>
          <p:nvSpPr>
            <p:cNvPr id="277" name="Google Shape;277;p33"/>
            <p:cNvSpPr txBox="1"/>
            <p:nvPr/>
          </p:nvSpPr>
          <p:spPr>
            <a:xfrm>
              <a:off x="3641475" y="1275100"/>
              <a:ext cx="13206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Roboto Mono"/>
                  <a:ea typeface="Roboto Mono"/>
                  <a:cs typeface="Roboto Mono"/>
                  <a:sym typeface="Roboto Mono"/>
                </a:rPr>
                <a:t>chevron_tlg</a:t>
              </a:r>
              <a:endParaRPr b="1" sz="16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278" name="Google Shape;278;p33"/>
          <p:cNvSpPr/>
          <p:nvPr/>
        </p:nvSpPr>
        <p:spPr>
          <a:xfrm>
            <a:off x="3147125" y="2769875"/>
            <a:ext cx="2985300" cy="20379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function(adam_db, …)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tlg &lt;- build_tlg(adam_db)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return(tlg)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Expect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: processed adam dataset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: TLG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E.g.: Create a demography table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79" name="Google Shape;279;p33"/>
          <p:cNvSpPr/>
          <p:nvPr/>
        </p:nvSpPr>
        <p:spPr>
          <a:xfrm>
            <a:off x="45700" y="2776375"/>
            <a:ext cx="2985300" cy="20379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function(adam_db, …)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adam_db &lt;- wrangling(adam_db)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return(adam_db)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Expect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: ADaM dataset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: processed dataset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E.g.: normalize data, create new columns, drop levels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80" name="Google Shape;280;p33"/>
          <p:cNvSpPr/>
          <p:nvPr/>
        </p:nvSpPr>
        <p:spPr>
          <a:xfrm>
            <a:off x="6195125" y="2769875"/>
            <a:ext cx="2985300" cy="20379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function(tlg, …)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tlg &lt;- edit(tlg)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   return(tlg)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Expect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: TLG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: processed TLG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 Mono"/>
                <a:ea typeface="Roboto Mono"/>
                <a:cs typeface="Roboto Mono"/>
                <a:sym typeface="Roboto Mono"/>
              </a:rPr>
              <a:t>E.g. Remove rows with zero counts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281" name="Google Shape;281;p33"/>
          <p:cNvCxnSpPr>
            <a:stCxn id="274" idx="2"/>
            <a:endCxn id="279" idx="0"/>
          </p:cNvCxnSpPr>
          <p:nvPr/>
        </p:nvCxnSpPr>
        <p:spPr>
          <a:xfrm flipH="1">
            <a:off x="1538205" y="1994425"/>
            <a:ext cx="899400" cy="7821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33"/>
          <p:cNvCxnSpPr>
            <a:stCxn id="275" idx="2"/>
            <a:endCxn id="278" idx="0"/>
          </p:cNvCxnSpPr>
          <p:nvPr/>
        </p:nvCxnSpPr>
        <p:spPr>
          <a:xfrm>
            <a:off x="4618224" y="1994425"/>
            <a:ext cx="21600" cy="7755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3"/>
          <p:cNvCxnSpPr>
            <a:stCxn id="276" idx="2"/>
            <a:endCxn id="280" idx="0"/>
          </p:cNvCxnSpPr>
          <p:nvPr/>
        </p:nvCxnSpPr>
        <p:spPr>
          <a:xfrm>
            <a:off x="6805909" y="1994425"/>
            <a:ext cx="882000" cy="7755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Extending {chevron}</a:t>
            </a:r>
            <a:endParaRPr/>
          </a:p>
        </p:txBody>
      </p:sp>
      <p:sp>
        <p:nvSpPr>
          <p:cNvPr id="289" name="Google Shape;289;p34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Editing a chevron_tlg object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0" name="Google Shape;290;p34"/>
          <p:cNvGrpSpPr/>
          <p:nvPr/>
        </p:nvGrpSpPr>
        <p:grpSpPr>
          <a:xfrm>
            <a:off x="1238396" y="1258825"/>
            <a:ext cx="6934785" cy="820425"/>
            <a:chOff x="1750100" y="1275100"/>
            <a:chExt cx="5198100" cy="820425"/>
          </a:xfrm>
        </p:grpSpPr>
        <p:sp>
          <p:nvSpPr>
            <p:cNvPr id="291" name="Google Shape;291;p34"/>
            <p:cNvSpPr/>
            <p:nvPr/>
          </p:nvSpPr>
          <p:spPr>
            <a:xfrm>
              <a:off x="1750100" y="1373425"/>
              <a:ext cx="5198100" cy="7221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0223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che Sans Light"/>
                <a:ea typeface="Roche Sans Light"/>
                <a:cs typeface="Roche Sans Light"/>
                <a:sym typeface="Roche Sans Light"/>
              </a:endParaRPr>
            </a:p>
          </p:txBody>
        </p:sp>
        <p:grpSp>
          <p:nvGrpSpPr>
            <p:cNvPr id="292" name="Google Shape;292;p34"/>
            <p:cNvGrpSpPr/>
            <p:nvPr/>
          </p:nvGrpSpPr>
          <p:grpSpPr>
            <a:xfrm>
              <a:off x="1840263" y="1642900"/>
              <a:ext cx="5029645" cy="367800"/>
              <a:chOff x="1057825" y="1414300"/>
              <a:chExt cx="5029645" cy="367800"/>
            </a:xfrm>
          </p:grpSpPr>
          <p:sp>
            <p:nvSpPr>
              <p:cNvPr id="293" name="Google Shape;293;p34"/>
              <p:cNvSpPr/>
              <p:nvPr/>
            </p:nvSpPr>
            <p:spPr>
              <a:xfrm>
                <a:off x="1057825" y="1414300"/>
                <a:ext cx="1755300" cy="367800"/>
              </a:xfrm>
              <a:prstGeom prst="homePlate">
                <a:avLst>
                  <a:gd fmla="val 50000" name="adj"/>
                </a:avLst>
              </a:prstGeom>
              <a:solidFill>
                <a:schemeClr val="dk2"/>
              </a:solidFill>
              <a:ln cap="flat" cmpd="sng" w="9525">
                <a:solidFill>
                  <a:srgbClr val="0223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latin typeface="Roboto Mono"/>
                    <a:ea typeface="Roboto Mono"/>
                    <a:cs typeface="Roboto Mono"/>
                    <a:sym typeface="Roboto Mono"/>
                  </a:rPr>
                  <a:t>preprocessing</a:t>
                </a:r>
                <a:endParaRPr b="1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294" name="Google Shape;294;p34"/>
              <p:cNvSpPr/>
              <p:nvPr/>
            </p:nvSpPr>
            <p:spPr>
              <a:xfrm>
                <a:off x="2692349" y="1414300"/>
                <a:ext cx="1755300" cy="367800"/>
              </a:xfrm>
              <a:prstGeom prst="chevron">
                <a:avLst>
                  <a:gd fmla="val 50000" name="adj"/>
                </a:avLst>
              </a:prstGeom>
              <a:solidFill>
                <a:srgbClr val="FAC9B5"/>
              </a:solidFill>
              <a:ln cap="flat" cmpd="sng" w="9525">
                <a:solidFill>
                  <a:srgbClr val="0223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latin typeface="Roboto Mono"/>
                    <a:ea typeface="Roboto Mono"/>
                    <a:cs typeface="Roboto Mono"/>
                    <a:sym typeface="Roboto Mono"/>
                  </a:rPr>
                  <a:t>main</a:t>
                </a:r>
                <a:endParaRPr b="1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  <p:sp>
            <p:nvSpPr>
              <p:cNvPr id="295" name="Google Shape;295;p34"/>
              <p:cNvSpPr/>
              <p:nvPr/>
            </p:nvSpPr>
            <p:spPr>
              <a:xfrm>
                <a:off x="4332170" y="1414300"/>
                <a:ext cx="1755300" cy="367800"/>
              </a:xfrm>
              <a:prstGeom prst="chevron">
                <a:avLst>
                  <a:gd fmla="val 50000" name="adj"/>
                </a:avLst>
              </a:prstGeom>
              <a:solidFill>
                <a:srgbClr val="FAC9B5"/>
              </a:solidFill>
              <a:ln cap="flat" cmpd="sng" w="9525">
                <a:solidFill>
                  <a:srgbClr val="02236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>
                    <a:latin typeface="Roboto Mono"/>
                    <a:ea typeface="Roboto Mono"/>
                    <a:cs typeface="Roboto Mono"/>
                    <a:sym typeface="Roboto Mono"/>
                  </a:rPr>
                  <a:t>postprocessing</a:t>
                </a:r>
                <a:endParaRPr b="1">
                  <a:latin typeface="Roboto Mono"/>
                  <a:ea typeface="Roboto Mono"/>
                  <a:cs typeface="Roboto Mono"/>
                  <a:sym typeface="Roboto Mono"/>
                </a:endParaRPr>
              </a:p>
            </p:txBody>
          </p:sp>
        </p:grpSp>
        <p:sp>
          <p:nvSpPr>
            <p:cNvPr id="296" name="Google Shape;296;p34"/>
            <p:cNvSpPr txBox="1"/>
            <p:nvPr/>
          </p:nvSpPr>
          <p:spPr>
            <a:xfrm>
              <a:off x="3641475" y="1275100"/>
              <a:ext cx="1320600" cy="36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Roboto Mono"/>
                  <a:ea typeface="Roboto Mono"/>
                  <a:cs typeface="Roboto Mono"/>
                  <a:sym typeface="Roboto Mono"/>
                </a:rPr>
                <a:t>chevron_tlg</a:t>
              </a:r>
              <a:endParaRPr b="1" sz="16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pic>
        <p:nvPicPr>
          <p:cNvPr id="297" name="Google Shape;29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0225" y="2523800"/>
            <a:ext cx="7063549" cy="1094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4"/>
          <p:cNvSpPr txBox="1"/>
          <p:nvPr/>
        </p:nvSpPr>
        <p:spPr>
          <a:xfrm>
            <a:off x="1040225" y="3907350"/>
            <a:ext cx="4063500" cy="10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The new function must respect some (reasonable) conventions (see doc)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The other slots (main and postprocessing) can also be edited.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30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able of contents title" id="93" name="Google Shape;93;p17"/>
          <p:cNvSpPr txBox="1"/>
          <p:nvPr>
            <p:ph type="title"/>
          </p:nvPr>
        </p:nvSpPr>
        <p:spPr>
          <a:xfrm>
            <a:off x="571450" y="2150850"/>
            <a:ext cx="4304400" cy="841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descr="Table of contents box" id="94" name="Google Shape;94;p17"/>
          <p:cNvSpPr txBox="1"/>
          <p:nvPr>
            <p:ph idx="1" type="body"/>
          </p:nvPr>
        </p:nvSpPr>
        <p:spPr>
          <a:xfrm>
            <a:off x="5641200" y="586475"/>
            <a:ext cx="3159900" cy="393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Introduction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Challenges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 {chevron} package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5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Extending {chevron}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5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a new chevron object</a:t>
            </a:r>
            <a:endParaRPr/>
          </a:p>
        </p:txBody>
      </p:sp>
      <p:pic>
        <p:nvPicPr>
          <p:cNvPr id="305" name="Google Shape;30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446" y="1229396"/>
            <a:ext cx="4858787" cy="283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4483" y="797400"/>
            <a:ext cx="3169373" cy="370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5"/>
          <p:cNvSpPr txBox="1"/>
          <p:nvPr/>
        </p:nvSpPr>
        <p:spPr>
          <a:xfrm>
            <a:off x="598475" y="4210225"/>
            <a:ext cx="6250800" cy="8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Define some functions.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Embed them into a chevron object according to the desired output.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che Sans Light"/>
              <a:buChar char="■"/>
            </a:pP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chevron_t </a:t>
            </a:r>
            <a:r>
              <a:rPr lang="en">
                <a:latin typeface="Roche Sans Light"/>
                <a:ea typeface="Roche Sans Light"/>
                <a:cs typeface="Roche Sans Light"/>
                <a:sym typeface="Roche Sans Light"/>
              </a:rPr>
              <a:t>(table),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chevron_g </a:t>
            </a:r>
            <a:r>
              <a:rPr lang="en">
                <a:latin typeface="Roche Sans Light"/>
                <a:ea typeface="Roche Sans Light"/>
                <a:cs typeface="Roche Sans Light"/>
                <a:sym typeface="Roche Sans Light"/>
              </a:rPr>
              <a:t>(graph), </a:t>
            </a:r>
            <a:r>
              <a:rPr b="1" lang="en">
                <a:latin typeface="Roboto Mono"/>
                <a:ea typeface="Roboto Mono"/>
                <a:cs typeface="Roboto Mono"/>
                <a:sym typeface="Roboto Mono"/>
              </a:rPr>
              <a:t>chevron_l </a:t>
            </a:r>
            <a:r>
              <a:rPr lang="en">
                <a:latin typeface="Roche Sans Light"/>
                <a:ea typeface="Roche Sans Light"/>
                <a:cs typeface="Roche Sans Light"/>
                <a:sym typeface="Roche Sans Light"/>
              </a:rPr>
              <a:t>(listing)</a:t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30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6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</a:t>
            </a:r>
            <a:r>
              <a:rPr lang="en"/>
              <a:t>{chevron} today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6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to start</a:t>
            </a:r>
            <a:endParaRPr/>
          </a:p>
        </p:txBody>
      </p:sp>
      <p:sp>
        <p:nvSpPr>
          <p:cNvPr id="314" name="Google Shape;314;p36"/>
          <p:cNvSpPr txBox="1"/>
          <p:nvPr/>
        </p:nvSpPr>
        <p:spPr>
          <a:xfrm>
            <a:off x="571450" y="1263250"/>
            <a:ext cx="7128900" cy="32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Install {chevron} from CRAN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	</a:t>
            </a:r>
            <a:r>
              <a:rPr lang="en">
                <a:solidFill>
                  <a:schemeClr val="accent4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install.packages(</a:t>
            </a:r>
            <a:r>
              <a:rPr lang="en">
                <a:solidFill>
                  <a:schemeClr val="accent3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“chevron”</a:t>
            </a:r>
            <a:r>
              <a:rPr lang="en">
                <a:solidFill>
                  <a:schemeClr val="accent4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)</a:t>
            </a:r>
            <a:endParaRPr>
              <a:solidFill>
                <a:schemeClr val="accent4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chemeClr val="dk1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Access the documentation</a:t>
            </a:r>
            <a:endParaRPr>
              <a:solidFill>
                <a:schemeClr val="dk1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latin typeface="Roche Sans Light"/>
                <a:ea typeface="Roche Sans Light"/>
                <a:cs typeface="Roche Sans Light"/>
                <a:sym typeface="Roche Sans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https://insightsengineering.github.io/chevron/latest-tag/</a:t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chemeClr val="dk1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Explore the available templates</a:t>
            </a:r>
            <a:endParaRPr>
              <a:solidFill>
                <a:schemeClr val="dk1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latin typeface="Roche Sans Light"/>
                <a:ea typeface="Roche Sans Light"/>
                <a:cs typeface="Roche Sans Light"/>
                <a:sym typeface="Roche Sans Light"/>
              </a:rPr>
              <a:t>https://insightsengineering.github.io/chevron/latest-tag/articles/chevron_catalog.html</a:t>
            </a:r>
            <a:endParaRPr u="sng">
              <a:solidFill>
                <a:schemeClr val="dk1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chemeClr val="dk1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Collaborate with us</a:t>
            </a:r>
            <a:endParaRPr>
              <a:solidFill>
                <a:schemeClr val="dk1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1"/>
                </a:solidFill>
                <a:latin typeface="Roche Sans Light"/>
                <a:ea typeface="Roche Sans Light"/>
                <a:cs typeface="Roche Sans Light"/>
                <a:sym typeface="Roche Sans Light"/>
              </a:rPr>
              <a:t>https://github.com/insightsengineering/chevron</a:t>
            </a:r>
            <a:endParaRPr u="sng">
              <a:solidFill>
                <a:schemeClr val="dk1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B41CD"/>
              </a:solidFill>
              <a:latin typeface="Roche Sans Light"/>
              <a:ea typeface="Roche Sans Light"/>
              <a:cs typeface="Roche Sans Light"/>
              <a:sym typeface="Roche Sans Light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30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Chapter Title" id="99" name="Google Shape;99;p18"/>
          <p:cNvSpPr txBox="1"/>
          <p:nvPr>
            <p:ph type="title"/>
          </p:nvPr>
        </p:nvSpPr>
        <p:spPr>
          <a:xfrm>
            <a:off x="571450" y="2150850"/>
            <a:ext cx="8260800" cy="841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NEST packages</a:t>
            </a:r>
            <a:endParaRPr/>
          </a:p>
        </p:txBody>
      </p:sp>
      <p:sp>
        <p:nvSpPr>
          <p:cNvPr id="105" name="Google Shape;105;p19"/>
          <p:cNvSpPr txBox="1"/>
          <p:nvPr/>
        </p:nvSpPr>
        <p:spPr>
          <a:xfrm>
            <a:off x="1119285" y="1381575"/>
            <a:ext cx="169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che Sans Medium"/>
                <a:ea typeface="Roche Sans Medium"/>
                <a:cs typeface="Roche Sans Medium"/>
                <a:sym typeface="Roche Sans Medium"/>
              </a:rPr>
              <a:t>Tables &amp; Listings</a:t>
            </a:r>
            <a:endParaRPr>
              <a:latin typeface="Roche Sans Medium"/>
              <a:ea typeface="Roche Sans Medium"/>
              <a:cs typeface="Roche Sans Medium"/>
              <a:sym typeface="Roche Sans Medium"/>
            </a:endParaRPr>
          </a:p>
        </p:txBody>
      </p:sp>
      <p:cxnSp>
        <p:nvCxnSpPr>
          <p:cNvPr id="106" name="Google Shape;106;p19"/>
          <p:cNvCxnSpPr>
            <a:endCxn id="107" idx="1"/>
          </p:cNvCxnSpPr>
          <p:nvPr/>
        </p:nvCxnSpPr>
        <p:spPr>
          <a:xfrm>
            <a:off x="2414242" y="2357510"/>
            <a:ext cx="878400" cy="7521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544F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9"/>
          <p:cNvCxnSpPr>
            <a:stCxn id="109" idx="3"/>
            <a:endCxn id="107" idx="1"/>
          </p:cNvCxnSpPr>
          <p:nvPr/>
        </p:nvCxnSpPr>
        <p:spPr>
          <a:xfrm flipH="1" rot="10800000">
            <a:off x="1793073" y="3109707"/>
            <a:ext cx="1499700" cy="1480200"/>
          </a:xfrm>
          <a:prstGeom prst="curvedConnector3">
            <a:avLst>
              <a:gd fmla="val 49995" name="adj1"/>
            </a:avLst>
          </a:prstGeom>
          <a:noFill/>
          <a:ln cap="flat" cmpd="sng" w="19050">
            <a:solidFill>
              <a:srgbClr val="544F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" name="Google Shape;110;p19"/>
          <p:cNvSpPr txBox="1"/>
          <p:nvPr/>
        </p:nvSpPr>
        <p:spPr>
          <a:xfrm>
            <a:off x="2816882" y="1837490"/>
            <a:ext cx="2159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oche Sans Medium"/>
                <a:ea typeface="Roche Sans Medium"/>
                <a:cs typeface="Roche Sans Medium"/>
                <a:sym typeface="Roche Sans Medium"/>
              </a:rPr>
              <a:t>TL</a:t>
            </a:r>
            <a:r>
              <a:rPr lang="en" sz="1300">
                <a:latin typeface="Roche Sans Medium"/>
                <a:ea typeface="Roche Sans Medium"/>
                <a:cs typeface="Roche Sans Medium"/>
                <a:sym typeface="Roche Sans Medium"/>
              </a:rPr>
              <a:t>G (Table Listing &amp; Graphs) Toolkit</a:t>
            </a:r>
            <a:endParaRPr sz="1300">
              <a:latin typeface="Roche Sans Medium"/>
              <a:ea typeface="Roche Sans Medium"/>
              <a:cs typeface="Roche Sans Medium"/>
              <a:sym typeface="Roche Sans Medium"/>
            </a:endParaRPr>
          </a:p>
        </p:txBody>
      </p:sp>
      <p:cxnSp>
        <p:nvCxnSpPr>
          <p:cNvPr id="111" name="Google Shape;111;p19"/>
          <p:cNvCxnSpPr/>
          <p:nvPr/>
        </p:nvCxnSpPr>
        <p:spPr>
          <a:xfrm>
            <a:off x="4596018" y="3024394"/>
            <a:ext cx="508500" cy="0"/>
          </a:xfrm>
          <a:prstGeom prst="straightConnector1">
            <a:avLst/>
          </a:prstGeom>
          <a:noFill/>
          <a:ln cap="flat" cmpd="sng" w="19050">
            <a:solidFill>
              <a:srgbClr val="544F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" name="Google Shape;112;p19"/>
          <p:cNvSpPr txBox="1"/>
          <p:nvPr/>
        </p:nvSpPr>
        <p:spPr>
          <a:xfrm>
            <a:off x="4921912" y="1880607"/>
            <a:ext cx="1744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1533D8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Standard Templates</a:t>
            </a:r>
            <a:endParaRPr sz="1300">
              <a:solidFill>
                <a:srgbClr val="1533D8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</p:txBody>
      </p:sp>
      <p:sp>
        <p:nvSpPr>
          <p:cNvPr id="113" name="Google Shape;113;p19"/>
          <p:cNvSpPr txBox="1"/>
          <p:nvPr/>
        </p:nvSpPr>
        <p:spPr>
          <a:xfrm>
            <a:off x="1085486" y="3666940"/>
            <a:ext cx="152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che Sans Medium"/>
                <a:ea typeface="Roche Sans Medium"/>
                <a:cs typeface="Roche Sans Medium"/>
                <a:sym typeface="Roche Sans Medium"/>
              </a:rPr>
              <a:t>Graphs</a:t>
            </a:r>
            <a:endParaRPr>
              <a:latin typeface="Roche Sans Medium"/>
              <a:ea typeface="Roche Sans Medium"/>
              <a:cs typeface="Roche Sans Medium"/>
              <a:sym typeface="Roche Sans Medium"/>
            </a:endParaRP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985189" y="4119432"/>
            <a:ext cx="807883" cy="940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1492450" y="1887064"/>
            <a:ext cx="818217" cy="940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978975" y="2639136"/>
            <a:ext cx="815379" cy="940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6">
            <a:alphaModFix amt="50000"/>
          </a:blip>
          <a:stretch>
            <a:fillRect/>
          </a:stretch>
        </p:blipFill>
        <p:spPr>
          <a:xfrm>
            <a:off x="3292642" y="2403898"/>
            <a:ext cx="1227938" cy="1411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61556" y="2357591"/>
            <a:ext cx="1227938" cy="141142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/>
          <p:nvPr/>
        </p:nvSpPr>
        <p:spPr>
          <a:xfrm>
            <a:off x="5056370" y="4589933"/>
            <a:ext cx="35502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Roche Sans Light"/>
                <a:ea typeface="Roche Sans Light"/>
                <a:cs typeface="Roche Sans Light"/>
                <a:sym typeface="Roche Sans Light"/>
                <a:hlinkClick r:id="rId8"/>
              </a:rPr>
              <a:t>https://github.com/insightsengineering</a:t>
            </a:r>
            <a:endParaRPr sz="1600"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  <p:sp>
        <p:nvSpPr>
          <p:cNvPr id="118" name="Google Shape;118;p19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NEST is a collection of open-sourced R packages, which enables fast and efficient insights generation under clinical research settings, for both exploratory and regulatory purposes.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NEST packages</a:t>
            </a:r>
            <a:endParaRPr/>
          </a:p>
        </p:txBody>
      </p:sp>
      <p:sp>
        <p:nvSpPr>
          <p:cNvPr id="124" name="Google Shape;124;p20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</a:t>
            </a:r>
            <a:endParaRPr/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518600"/>
            <a:ext cx="4027300" cy="111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0600" y="3015075"/>
            <a:ext cx="2143125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7500" y="1595075"/>
            <a:ext cx="3587017" cy="111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44850" y="3033600"/>
            <a:ext cx="4695825" cy="16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 txBox="1"/>
          <p:nvPr/>
        </p:nvSpPr>
        <p:spPr>
          <a:xfrm>
            <a:off x="1334700" y="1137600"/>
            <a:ext cx="1377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Mono"/>
                <a:ea typeface="Roboto Mono"/>
                <a:cs typeface="Roboto Mono"/>
                <a:sym typeface="Roboto Mono"/>
              </a:rPr>
              <a:t>{rtables}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5871300" y="1137600"/>
            <a:ext cx="15657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Roboto Mono"/>
                <a:ea typeface="Roboto Mono"/>
                <a:cs typeface="Roboto Mono"/>
                <a:sym typeface="Roboto Mono"/>
              </a:rPr>
              <a:t>{rlistings}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Chapter Title" id="135" name="Google Shape;135;p21"/>
          <p:cNvSpPr txBox="1"/>
          <p:nvPr>
            <p:ph type="title"/>
          </p:nvPr>
        </p:nvSpPr>
        <p:spPr>
          <a:xfrm>
            <a:off x="571450" y="2150850"/>
            <a:ext cx="8260800" cy="8418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TLG is (still) not easy</a:t>
            </a:r>
            <a:endParaRPr/>
          </a:p>
        </p:txBody>
      </p:sp>
      <p:sp>
        <p:nvSpPr>
          <p:cNvPr id="141" name="Google Shape;141;p22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/>
          <p:cNvSpPr txBox="1"/>
          <p:nvPr>
            <p:ph idx="2" type="body"/>
          </p:nvPr>
        </p:nvSpPr>
        <p:spPr>
          <a:xfrm>
            <a:off x="571450" y="1442675"/>
            <a:ext cx="8229600" cy="336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3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650" y="1240774"/>
            <a:ext cx="6287344" cy="36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/>
        </p:nvSpPr>
        <p:spPr>
          <a:xfrm>
            <a:off x="5105400" y="2153375"/>
            <a:ext cx="4063500" cy="10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Creating a layout is time consuming.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Setting up parameters is difficult.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Data have to be processed to fit the code requirements.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30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 code is not always documented</a:t>
            </a:r>
            <a:endParaRPr/>
          </a:p>
        </p:txBody>
      </p:sp>
      <p:sp>
        <p:nvSpPr>
          <p:cNvPr id="150" name="Google Shape;150;p23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650" y="1240774"/>
            <a:ext cx="6287344" cy="36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 txBox="1"/>
          <p:nvPr/>
        </p:nvSpPr>
        <p:spPr>
          <a:xfrm>
            <a:off x="5105400" y="2153375"/>
            <a:ext cx="4063500" cy="10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Each step might be difficult to understand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Documentation </a:t>
            </a: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might</a:t>
            </a: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 be missing in the script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It is difficult to know what to modify to customize the result.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30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571450" y="432675"/>
            <a:ext cx="7431600" cy="381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Script validation is difficult</a:t>
            </a:r>
            <a:endParaRPr/>
          </a:p>
        </p:txBody>
      </p:sp>
      <p:sp>
        <p:nvSpPr>
          <p:cNvPr id="158" name="Google Shape;158;p24"/>
          <p:cNvSpPr txBox="1"/>
          <p:nvPr>
            <p:ph idx="1" type="subTitle"/>
          </p:nvPr>
        </p:nvSpPr>
        <p:spPr>
          <a:xfrm>
            <a:off x="571450" y="813600"/>
            <a:ext cx="7431600" cy="324000"/>
          </a:xfrm>
          <a:prstGeom prst="rect">
            <a:avLst/>
          </a:prstGeom>
        </p:spPr>
        <p:txBody>
          <a:bodyPr anchorCtr="0" anchor="t" bIns="180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Subtitle goes here but is not mandatory</a:t>
            </a:r>
            <a:endParaRPr/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650" y="1240774"/>
            <a:ext cx="6287344" cy="36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4"/>
          <p:cNvSpPr txBox="1"/>
          <p:nvPr/>
        </p:nvSpPr>
        <p:spPr>
          <a:xfrm>
            <a:off x="5105400" y="2153375"/>
            <a:ext cx="4063500" cy="10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04800" lvl="0" marL="457200" rtl="0" algn="l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There is no guarantee that the result is correct.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-3048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B41CD"/>
              </a:buClr>
              <a:buSzPts val="1200"/>
              <a:buFont typeface="Roche Sans Medium"/>
              <a:buChar char="■"/>
            </a:pPr>
            <a:r>
              <a:rPr lang="en">
                <a:solidFill>
                  <a:srgbClr val="0B41CD"/>
                </a:solidFill>
                <a:latin typeface="Roche Sans Medium"/>
                <a:ea typeface="Roche Sans Medium"/>
                <a:cs typeface="Roche Sans Medium"/>
                <a:sym typeface="Roche Sans Medium"/>
              </a:rPr>
              <a:t>The script might not handle edge cases well.</a:t>
            </a:r>
            <a:endParaRPr>
              <a:solidFill>
                <a:srgbClr val="0B41CD"/>
              </a:solidFill>
              <a:latin typeface="Roche Sans Medium"/>
              <a:ea typeface="Roche Sans Medium"/>
              <a:cs typeface="Roche Sans Medium"/>
              <a:sym typeface="Roche Sans Medium"/>
            </a:endParaRPr>
          </a:p>
          <a:p>
            <a:pPr indent="0" lvl="0" marL="0" rtl="0" algn="l">
              <a:lnSpc>
                <a:spcPct val="105000"/>
              </a:lnSpc>
              <a:spcBef>
                <a:spcPts val="400"/>
              </a:spcBef>
              <a:spcAft>
                <a:spcPts val="300"/>
              </a:spcAft>
              <a:buNone/>
            </a:pPr>
            <a:r>
              <a:t/>
            </a:r>
            <a:endParaRPr>
              <a:latin typeface="Roche Sans Light"/>
              <a:ea typeface="Roche Sans Light"/>
              <a:cs typeface="Roche Sans Light"/>
              <a:sym typeface="Roche Sa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oche Evolved Brand">
  <a:themeElements>
    <a:clrScheme name="Custom">
      <a:dk1>
        <a:srgbClr val="0B41CD"/>
      </a:dk1>
      <a:lt1>
        <a:srgbClr val="1482FA"/>
      </a:lt1>
      <a:dk2>
        <a:srgbClr val="BDE3FF"/>
      </a:dk2>
      <a:lt2>
        <a:srgbClr val="FAC9B5"/>
      </a:lt2>
      <a:accent1>
        <a:srgbClr val="ED4A0D"/>
      </a:accent1>
      <a:accent2>
        <a:srgbClr val="BC36F0"/>
      </a:accent2>
      <a:accent3>
        <a:srgbClr val="C40000"/>
      </a:accent3>
      <a:accent4>
        <a:srgbClr val="022366"/>
      </a:accent4>
      <a:accent5>
        <a:srgbClr val="FAD6C7"/>
      </a:accent5>
      <a:accent6>
        <a:srgbClr val="FFE8DE"/>
      </a:accent6>
      <a:hlink>
        <a:srgbClr val="0B41CD"/>
      </a:hlink>
      <a:folHlink>
        <a:srgbClr val="0B41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